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7"/>
  </p:notesMasterIdLst>
  <p:handoutMasterIdLst>
    <p:handoutMasterId r:id="rId58"/>
  </p:handoutMasterIdLst>
  <p:sldIdLst>
    <p:sldId id="2076138237" r:id="rId2"/>
    <p:sldId id="2147469893" r:id="rId3"/>
    <p:sldId id="2147469895" r:id="rId4"/>
    <p:sldId id="2147469905" r:id="rId5"/>
    <p:sldId id="2147469882" r:id="rId6"/>
    <p:sldId id="2051" r:id="rId7"/>
    <p:sldId id="2076138243" r:id="rId8"/>
    <p:sldId id="2076138254" r:id="rId9"/>
    <p:sldId id="2076138256" r:id="rId10"/>
    <p:sldId id="2147469879" r:id="rId11"/>
    <p:sldId id="2076138255" r:id="rId12"/>
    <p:sldId id="2147469884" r:id="rId13"/>
    <p:sldId id="2076138251" r:id="rId14"/>
    <p:sldId id="2147469885" r:id="rId15"/>
    <p:sldId id="2076138731" r:id="rId16"/>
    <p:sldId id="2076138252" r:id="rId17"/>
    <p:sldId id="2147469877" r:id="rId18"/>
    <p:sldId id="2147469906" r:id="rId19"/>
    <p:sldId id="2147469871" r:id="rId20"/>
    <p:sldId id="2147469866" r:id="rId21"/>
    <p:sldId id="2147469872" r:id="rId22"/>
    <p:sldId id="2147469874" r:id="rId23"/>
    <p:sldId id="2147468696" r:id="rId24"/>
    <p:sldId id="2147468699" r:id="rId25"/>
    <p:sldId id="2147468706" r:id="rId26"/>
    <p:sldId id="2147468700" r:id="rId27"/>
    <p:sldId id="2147468708" r:id="rId28"/>
    <p:sldId id="2147469904" r:id="rId29"/>
    <p:sldId id="2147468701" r:id="rId30"/>
    <p:sldId id="2147468702" r:id="rId31"/>
    <p:sldId id="2147468703" r:id="rId32"/>
    <p:sldId id="2147469881" r:id="rId33"/>
    <p:sldId id="2147468707" r:id="rId34"/>
    <p:sldId id="2076138258" r:id="rId35"/>
    <p:sldId id="2147469886" r:id="rId36"/>
    <p:sldId id="2147469901" r:id="rId37"/>
    <p:sldId id="2147469902" r:id="rId38"/>
    <p:sldId id="2147469903" r:id="rId39"/>
    <p:sldId id="2147469887" r:id="rId40"/>
    <p:sldId id="2147469888" r:id="rId41"/>
    <p:sldId id="2147469889" r:id="rId42"/>
    <p:sldId id="2147469890" r:id="rId43"/>
    <p:sldId id="2147469891" r:id="rId44"/>
    <p:sldId id="2147469898" r:id="rId45"/>
    <p:sldId id="2147469897" r:id="rId46"/>
    <p:sldId id="2147469899" r:id="rId47"/>
    <p:sldId id="2147469900" r:id="rId48"/>
    <p:sldId id="2147469880" r:id="rId49"/>
    <p:sldId id="2076138257" r:id="rId50"/>
    <p:sldId id="2147469865" r:id="rId51"/>
    <p:sldId id="2147469864" r:id="rId52"/>
    <p:sldId id="2147469878" r:id="rId53"/>
    <p:sldId id="2147469863" r:id="rId54"/>
    <p:sldId id="2147469883" r:id="rId55"/>
    <p:sldId id="207613823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93"/>
            <p14:sldId id="2147469895"/>
            <p14:sldId id="214746990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147469906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9904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4678"/>
    <a:srgbClr val="742774"/>
    <a:srgbClr val="D83B01"/>
    <a:srgbClr val="0D0D0D"/>
    <a:srgbClr val="4472C4"/>
    <a:srgbClr val="2F528F"/>
    <a:srgbClr val="DDDDDD"/>
    <a:srgbClr val="203864"/>
    <a:srgbClr val="50E6FF"/>
    <a:srgbClr val="32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67604-14FE-4181-B252-15C5C0413136}" v="356" dt="2022-08-08T22:30:16.23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54" autoAdjust="0"/>
    <p:restoredTop sz="93200" autoAdjust="0"/>
  </p:normalViewPr>
  <p:slideViewPr>
    <p:cSldViewPr snapToGrid="0">
      <p:cViewPr varScale="1">
        <p:scale>
          <a:sx n="112" d="100"/>
          <a:sy n="112" d="100"/>
        </p:scale>
        <p:origin x="126" y="78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80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181D5AC8-0BF0-4664-B878-A99D177ED0DE}" type="pres">
      <dgm:prSet presAssocID="{D57D0E17-6D5E-4689-B3C4-D6731744AE44}" presName="vert0" presStyleCnt="0">
        <dgm:presLayoutVars>
          <dgm:dir/>
          <dgm:animOne val="branch"/>
          <dgm:animLvl val="lvl"/>
        </dgm:presLayoutVars>
      </dgm:prSet>
      <dgm:spPr/>
    </dgm:pt>
    <dgm:pt modelId="{CE723D17-13A5-4B76-837C-1DB765BA7E28}" type="pres">
      <dgm:prSet presAssocID="{6C3A30BF-02E7-4135-8111-82D5CB5593CD}" presName="thickLine" presStyleLbl="alignNode1" presStyleIdx="0" presStyleCnt="5"/>
      <dgm:spPr/>
    </dgm:pt>
    <dgm:pt modelId="{2F5DBC73-A705-4DB2-8CB2-5B0BB6A263FD}" type="pres">
      <dgm:prSet presAssocID="{6C3A30BF-02E7-4135-8111-82D5CB5593CD}" presName="horz1" presStyleCnt="0"/>
      <dgm:spPr/>
    </dgm:pt>
    <dgm:pt modelId="{B5E083B3-7FE3-40CE-A9E9-27937993930A}" type="pres">
      <dgm:prSet presAssocID="{6C3A30BF-02E7-4135-8111-82D5CB5593CD}" presName="tx1" presStyleLbl="revTx" presStyleIdx="0" presStyleCnt="5"/>
      <dgm:spPr/>
    </dgm:pt>
    <dgm:pt modelId="{17DC43D9-B733-4025-A96F-CD908DEC1963}" type="pres">
      <dgm:prSet presAssocID="{6C3A30BF-02E7-4135-8111-82D5CB5593CD}" presName="vert1" presStyleCnt="0"/>
      <dgm:spPr/>
    </dgm:pt>
    <dgm:pt modelId="{F1F5751E-0854-4D8C-8CD5-44CC6974ECF1}" type="pres">
      <dgm:prSet presAssocID="{8C6D33FA-C449-4D95-BD05-5951603A53BC}" presName="thickLine" presStyleLbl="alignNode1" presStyleIdx="1" presStyleCnt="5"/>
      <dgm:spPr/>
    </dgm:pt>
    <dgm:pt modelId="{FAB0A01D-CCF7-4D1B-955C-B83B7234B93A}" type="pres">
      <dgm:prSet presAssocID="{8C6D33FA-C449-4D95-BD05-5951603A53BC}" presName="horz1" presStyleCnt="0"/>
      <dgm:spPr/>
    </dgm:pt>
    <dgm:pt modelId="{5A92EFCB-A3F4-4210-8638-DA4EBD9FAB4D}" type="pres">
      <dgm:prSet presAssocID="{8C6D33FA-C449-4D95-BD05-5951603A53BC}" presName="tx1" presStyleLbl="revTx" presStyleIdx="1" presStyleCnt="5"/>
      <dgm:spPr/>
    </dgm:pt>
    <dgm:pt modelId="{7EFDCF82-E21B-4726-912A-4BE6AB69CC26}" type="pres">
      <dgm:prSet presAssocID="{8C6D33FA-C449-4D95-BD05-5951603A53BC}" presName="vert1" presStyleCnt="0"/>
      <dgm:spPr/>
    </dgm:pt>
    <dgm:pt modelId="{4E44F151-5256-4138-A9F5-7DE85F1D5C6B}" type="pres">
      <dgm:prSet presAssocID="{1DD11958-7882-4ADE-B4F4-8AF62D3E04EF}" presName="thickLine" presStyleLbl="alignNode1" presStyleIdx="2" presStyleCnt="5"/>
      <dgm:spPr/>
    </dgm:pt>
    <dgm:pt modelId="{419B34CB-EA8D-4EF3-A7A5-1FD7F2E0645D}" type="pres">
      <dgm:prSet presAssocID="{1DD11958-7882-4ADE-B4F4-8AF62D3E04EF}" presName="horz1" presStyleCnt="0"/>
      <dgm:spPr/>
    </dgm:pt>
    <dgm:pt modelId="{CF06F348-7663-44D3-9631-59A7C96A0A87}" type="pres">
      <dgm:prSet presAssocID="{1DD11958-7882-4ADE-B4F4-8AF62D3E04EF}" presName="tx1" presStyleLbl="revTx" presStyleIdx="2" presStyleCnt="5"/>
      <dgm:spPr/>
    </dgm:pt>
    <dgm:pt modelId="{87B09A96-E7CC-419E-9F72-DE5A05E75699}" type="pres">
      <dgm:prSet presAssocID="{1DD11958-7882-4ADE-B4F4-8AF62D3E04EF}" presName="vert1" presStyleCnt="0"/>
      <dgm:spPr/>
    </dgm:pt>
    <dgm:pt modelId="{0892383A-858C-4C45-9D44-2D44973181FC}" type="pres">
      <dgm:prSet presAssocID="{FB2FCBDB-1EDF-4E66-977C-4DCC34143052}" presName="thickLine" presStyleLbl="alignNode1" presStyleIdx="3" presStyleCnt="5"/>
      <dgm:spPr/>
    </dgm:pt>
    <dgm:pt modelId="{1A3AF89F-BE8E-47A0-851F-26765EDB4827}" type="pres">
      <dgm:prSet presAssocID="{FB2FCBDB-1EDF-4E66-977C-4DCC34143052}" presName="horz1" presStyleCnt="0"/>
      <dgm:spPr/>
    </dgm:pt>
    <dgm:pt modelId="{54E57328-832C-4655-8910-737432154AAC}" type="pres">
      <dgm:prSet presAssocID="{FB2FCBDB-1EDF-4E66-977C-4DCC34143052}" presName="tx1" presStyleLbl="revTx" presStyleIdx="3" presStyleCnt="5"/>
      <dgm:spPr/>
    </dgm:pt>
    <dgm:pt modelId="{475924F4-1E0C-4894-8937-D43E101E97DA}" type="pres">
      <dgm:prSet presAssocID="{FB2FCBDB-1EDF-4E66-977C-4DCC34143052}" presName="vert1" presStyleCnt="0"/>
      <dgm:spPr/>
    </dgm:pt>
    <dgm:pt modelId="{DE03C1A5-334F-438F-93AE-88910DE920E3}" type="pres">
      <dgm:prSet presAssocID="{3BEF76BB-8B2F-440F-9772-A3F4B8FB4F92}" presName="thickLine" presStyleLbl="alignNode1" presStyleIdx="4" presStyleCnt="5"/>
      <dgm:spPr/>
    </dgm:pt>
    <dgm:pt modelId="{2B266718-58CF-47C4-B99B-BB92E1207940}" type="pres">
      <dgm:prSet presAssocID="{3BEF76BB-8B2F-440F-9772-A3F4B8FB4F92}" presName="horz1" presStyleCnt="0"/>
      <dgm:spPr/>
    </dgm:pt>
    <dgm:pt modelId="{D0AF7AF7-B2E4-4BC5-AB4F-E8A18BB77250}" type="pres">
      <dgm:prSet presAssocID="{3BEF76BB-8B2F-440F-9772-A3F4B8FB4F92}" presName="tx1" presStyleLbl="revTx" presStyleIdx="4" presStyleCnt="5"/>
      <dgm:spPr/>
    </dgm:pt>
    <dgm:pt modelId="{E83A78FE-6CF4-491B-852F-F7C30B15EFF0}" type="pres">
      <dgm:prSet presAssocID="{3BEF76BB-8B2F-440F-9772-A3F4B8FB4F92}" presName="vert1" presStyleCnt="0"/>
      <dgm:spPr/>
    </dgm:pt>
  </dgm:ptLst>
  <dgm:cxnLst>
    <dgm:cxn modelId="{DDAE5D15-9AF9-4A3A-AD0E-427EC277959F}" type="presOf" srcId="{D57D0E17-6D5E-4689-B3C4-D6731744AE44}" destId="{181D5AC8-0BF0-4664-B878-A99D177ED0DE}" srcOrd="0" destOrd="0" presId="urn:microsoft.com/office/officeart/2008/layout/LinedList"/>
    <dgm:cxn modelId="{09847E26-E5B4-44C6-886A-91B4F03FC8BB}" type="presOf" srcId="{3BEF76BB-8B2F-440F-9772-A3F4B8FB4F92}" destId="{D0AF7AF7-B2E4-4BC5-AB4F-E8A18BB77250}" srcOrd="0" destOrd="0" presId="urn:microsoft.com/office/officeart/2008/layout/LinedList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56A2FA69-21DB-4963-942D-0FC4C4F68253}" type="presOf" srcId="{1DD11958-7882-4ADE-B4F4-8AF62D3E04EF}" destId="{CF06F348-7663-44D3-9631-59A7C96A0A87}" srcOrd="0" destOrd="0" presId="urn:microsoft.com/office/officeart/2008/layout/LinedList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D8C3EE96-2585-4CD6-91AF-23DE699EE551}" type="presOf" srcId="{6C3A30BF-02E7-4135-8111-82D5CB5593CD}" destId="{B5E083B3-7FE3-40CE-A9E9-27937993930A}" srcOrd="0" destOrd="0" presId="urn:microsoft.com/office/officeart/2008/layout/LinedList"/>
    <dgm:cxn modelId="{1E8C3EB3-CC40-4F59-97DE-976A711CC934}" type="presOf" srcId="{FB2FCBDB-1EDF-4E66-977C-4DCC34143052}" destId="{54E57328-832C-4655-8910-737432154AAC}" srcOrd="0" destOrd="0" presId="urn:microsoft.com/office/officeart/2008/layout/LinedList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56F145E2-3E08-4406-AE78-3954546F7485}" type="presOf" srcId="{8C6D33FA-C449-4D95-BD05-5951603A53BC}" destId="{5A92EFCB-A3F4-4210-8638-DA4EBD9FAB4D}" srcOrd="0" destOrd="0" presId="urn:microsoft.com/office/officeart/2008/layout/LinedList"/>
    <dgm:cxn modelId="{B1D19C8A-FB96-494F-B6A4-577BED053D34}" type="presParOf" srcId="{181D5AC8-0BF0-4664-B878-A99D177ED0DE}" destId="{CE723D17-13A5-4B76-837C-1DB765BA7E28}" srcOrd="0" destOrd="0" presId="urn:microsoft.com/office/officeart/2008/layout/LinedList"/>
    <dgm:cxn modelId="{65339E7D-05A5-445D-9669-7262739688C8}" type="presParOf" srcId="{181D5AC8-0BF0-4664-B878-A99D177ED0DE}" destId="{2F5DBC73-A705-4DB2-8CB2-5B0BB6A263FD}" srcOrd="1" destOrd="0" presId="urn:microsoft.com/office/officeart/2008/layout/LinedList"/>
    <dgm:cxn modelId="{F5D802AB-24EE-4E33-8313-24DF792B94F3}" type="presParOf" srcId="{2F5DBC73-A705-4DB2-8CB2-5B0BB6A263FD}" destId="{B5E083B3-7FE3-40CE-A9E9-27937993930A}" srcOrd="0" destOrd="0" presId="urn:microsoft.com/office/officeart/2008/layout/LinedList"/>
    <dgm:cxn modelId="{3A951D16-0E69-4637-BDF6-560E5E88106B}" type="presParOf" srcId="{2F5DBC73-A705-4DB2-8CB2-5B0BB6A263FD}" destId="{17DC43D9-B733-4025-A96F-CD908DEC1963}" srcOrd="1" destOrd="0" presId="urn:microsoft.com/office/officeart/2008/layout/LinedList"/>
    <dgm:cxn modelId="{C3FDD0DC-9C52-474B-8861-AB8D79796699}" type="presParOf" srcId="{181D5AC8-0BF0-4664-B878-A99D177ED0DE}" destId="{F1F5751E-0854-4D8C-8CD5-44CC6974ECF1}" srcOrd="2" destOrd="0" presId="urn:microsoft.com/office/officeart/2008/layout/LinedList"/>
    <dgm:cxn modelId="{DAFF2467-AFB2-4B81-A3C3-4D87C9686548}" type="presParOf" srcId="{181D5AC8-0BF0-4664-B878-A99D177ED0DE}" destId="{FAB0A01D-CCF7-4D1B-955C-B83B7234B93A}" srcOrd="3" destOrd="0" presId="urn:microsoft.com/office/officeart/2008/layout/LinedList"/>
    <dgm:cxn modelId="{9236EAE1-1410-4E54-969B-6AEDA2895AC6}" type="presParOf" srcId="{FAB0A01D-CCF7-4D1B-955C-B83B7234B93A}" destId="{5A92EFCB-A3F4-4210-8638-DA4EBD9FAB4D}" srcOrd="0" destOrd="0" presId="urn:microsoft.com/office/officeart/2008/layout/LinedList"/>
    <dgm:cxn modelId="{6681FF2F-8733-484F-831D-799555E2456D}" type="presParOf" srcId="{FAB0A01D-CCF7-4D1B-955C-B83B7234B93A}" destId="{7EFDCF82-E21B-4726-912A-4BE6AB69CC26}" srcOrd="1" destOrd="0" presId="urn:microsoft.com/office/officeart/2008/layout/LinedList"/>
    <dgm:cxn modelId="{1518787C-F249-47B5-9721-C7142E568792}" type="presParOf" srcId="{181D5AC8-0BF0-4664-B878-A99D177ED0DE}" destId="{4E44F151-5256-4138-A9F5-7DE85F1D5C6B}" srcOrd="4" destOrd="0" presId="urn:microsoft.com/office/officeart/2008/layout/LinedList"/>
    <dgm:cxn modelId="{4445A03D-ABBD-465A-B3A5-9FA8464AC4B6}" type="presParOf" srcId="{181D5AC8-0BF0-4664-B878-A99D177ED0DE}" destId="{419B34CB-EA8D-4EF3-A7A5-1FD7F2E0645D}" srcOrd="5" destOrd="0" presId="urn:microsoft.com/office/officeart/2008/layout/LinedList"/>
    <dgm:cxn modelId="{F33E66D0-77F4-4A32-9CBF-DEC441DB3391}" type="presParOf" srcId="{419B34CB-EA8D-4EF3-A7A5-1FD7F2E0645D}" destId="{CF06F348-7663-44D3-9631-59A7C96A0A87}" srcOrd="0" destOrd="0" presId="urn:microsoft.com/office/officeart/2008/layout/LinedList"/>
    <dgm:cxn modelId="{4CD8869C-E31E-4E61-BE2E-CCD59FA8A55B}" type="presParOf" srcId="{419B34CB-EA8D-4EF3-A7A5-1FD7F2E0645D}" destId="{87B09A96-E7CC-419E-9F72-DE5A05E75699}" srcOrd="1" destOrd="0" presId="urn:microsoft.com/office/officeart/2008/layout/LinedList"/>
    <dgm:cxn modelId="{91B33C44-302A-4600-AB2E-7D112DBFBD3A}" type="presParOf" srcId="{181D5AC8-0BF0-4664-B878-A99D177ED0DE}" destId="{0892383A-858C-4C45-9D44-2D44973181FC}" srcOrd="6" destOrd="0" presId="urn:microsoft.com/office/officeart/2008/layout/LinedList"/>
    <dgm:cxn modelId="{85DC9E84-DAEB-4767-AF93-59095E143679}" type="presParOf" srcId="{181D5AC8-0BF0-4664-B878-A99D177ED0DE}" destId="{1A3AF89F-BE8E-47A0-851F-26765EDB4827}" srcOrd="7" destOrd="0" presId="urn:microsoft.com/office/officeart/2008/layout/LinedList"/>
    <dgm:cxn modelId="{E7DA4801-161A-4A05-AD84-C0E69B583947}" type="presParOf" srcId="{1A3AF89F-BE8E-47A0-851F-26765EDB4827}" destId="{54E57328-832C-4655-8910-737432154AAC}" srcOrd="0" destOrd="0" presId="urn:microsoft.com/office/officeart/2008/layout/LinedList"/>
    <dgm:cxn modelId="{6DA592B0-6C37-43F3-A4DA-8774E7BEE8BE}" type="presParOf" srcId="{1A3AF89F-BE8E-47A0-851F-26765EDB4827}" destId="{475924F4-1E0C-4894-8937-D43E101E97DA}" srcOrd="1" destOrd="0" presId="urn:microsoft.com/office/officeart/2008/layout/LinedList"/>
    <dgm:cxn modelId="{4CA2F5DC-2771-463C-9294-9DB7D4A8054C}" type="presParOf" srcId="{181D5AC8-0BF0-4664-B878-A99D177ED0DE}" destId="{DE03C1A5-334F-438F-93AE-88910DE920E3}" srcOrd="8" destOrd="0" presId="urn:microsoft.com/office/officeart/2008/layout/LinedList"/>
    <dgm:cxn modelId="{7085E467-BA4C-421A-A3F8-0DDB73087501}" type="presParOf" srcId="{181D5AC8-0BF0-4664-B878-A99D177ED0DE}" destId="{2B266718-58CF-47C4-B99B-BB92E1207940}" srcOrd="9" destOrd="0" presId="urn:microsoft.com/office/officeart/2008/layout/LinedList"/>
    <dgm:cxn modelId="{3DB838AA-4D25-429E-847A-32334EFD4A0B}" type="presParOf" srcId="{2B266718-58CF-47C4-B99B-BB92E1207940}" destId="{D0AF7AF7-B2E4-4BC5-AB4F-E8A18BB77250}" srcOrd="0" destOrd="0" presId="urn:microsoft.com/office/officeart/2008/layout/LinedList"/>
    <dgm:cxn modelId="{3513BF38-B829-4535-9963-171205585498}" type="presParOf" srcId="{2B266718-58CF-47C4-B99B-BB92E1207940}" destId="{E83A78FE-6CF4-491B-852F-F7C30B15EF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79BE6F2E-AEFA-4D2F-B1EF-ABB289EDBFBD}">
      <dgm:prSet/>
      <dgm:spPr/>
      <dgm:t>
        <a:bodyPr/>
        <a:lstStyle/>
        <a:p>
          <a:r>
            <a:rPr lang="en-US" dirty="0"/>
            <a:t>Power BI DataMart (preview)</a:t>
          </a:r>
        </a:p>
      </dgm:t>
    </dgm:pt>
    <dgm:pt modelId="{6467375D-EA23-4A2F-B6C5-FDF8E361F322}" type="parTrans" cxnId="{94D3F4CE-D01F-4E7F-AB69-8958A029E23D}">
      <dgm:prSet/>
      <dgm:spPr/>
      <dgm:t>
        <a:bodyPr/>
        <a:lstStyle/>
        <a:p>
          <a:endParaRPr lang="en-US"/>
        </a:p>
      </dgm:t>
    </dgm:pt>
    <dgm:pt modelId="{2D876535-5CD0-441A-90AD-9BA10B7C499A}" type="sibTrans" cxnId="{94D3F4CE-D01F-4E7F-AB69-8958A029E23D}">
      <dgm:prSet/>
      <dgm:spPr/>
      <dgm:t>
        <a:bodyPr/>
        <a:lstStyle/>
        <a:p>
          <a:endParaRPr lang="en-US"/>
        </a:p>
      </dgm:t>
    </dgm:pt>
    <dgm:pt modelId="{FC3D3578-47C3-4B6D-9E8B-18D18352193C}">
      <dgm:prSet/>
      <dgm:spPr/>
      <dgm:t>
        <a:bodyPr/>
        <a:lstStyle/>
        <a:p>
          <a:r>
            <a:rPr lang="en-US" dirty="0"/>
            <a:t>Power Query ETL into a SQL database</a:t>
          </a:r>
        </a:p>
      </dgm:t>
    </dgm:pt>
    <dgm:pt modelId="{3955EDFE-D10A-40D0-8585-8E82392F9B8B}" type="parTrans" cxnId="{A986ABED-DB75-42B4-BB09-D46F40940A2B}">
      <dgm:prSet/>
      <dgm:spPr/>
      <dgm:t>
        <a:bodyPr/>
        <a:lstStyle/>
        <a:p>
          <a:endParaRPr lang="en-US"/>
        </a:p>
      </dgm:t>
    </dgm:pt>
    <dgm:pt modelId="{93C36883-5E53-4320-8563-7166127EEA2A}" type="sibTrans" cxnId="{A986ABED-DB75-42B4-BB09-D46F40940A2B}">
      <dgm:prSet/>
      <dgm:spPr/>
      <dgm:t>
        <a:bodyPr/>
        <a:lstStyle/>
        <a:p>
          <a:endParaRPr lang="en-US"/>
        </a:p>
      </dgm:t>
    </dgm:pt>
    <dgm:pt modelId="{70D6394D-0E10-484B-9E02-2398FA2C47EE}">
      <dgm:prSet/>
      <dgm:spPr/>
      <dgm:t>
        <a:bodyPr/>
        <a:lstStyle/>
        <a:p>
          <a:r>
            <a:rPr lang="en-US" dirty="0"/>
            <a:t>Combine with other sources to create a rich Data Source for Reporting</a:t>
          </a:r>
        </a:p>
      </dgm:t>
    </dgm:pt>
    <dgm:pt modelId="{9CBEE2AA-3EAA-4B05-BE9B-B9BFED2BC083}" type="parTrans" cxnId="{445FCA4C-7965-4BE2-8EE1-8726B0DE8DD6}">
      <dgm:prSet/>
      <dgm:spPr/>
      <dgm:t>
        <a:bodyPr/>
        <a:lstStyle/>
        <a:p>
          <a:endParaRPr lang="en-US"/>
        </a:p>
      </dgm:t>
    </dgm:pt>
    <dgm:pt modelId="{EAEE02E6-BBA0-48CE-A66D-C7889202820F}" type="sibTrans" cxnId="{445FCA4C-7965-4BE2-8EE1-8726B0DE8DD6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4"/>
      <dgm:spPr/>
    </dgm:pt>
    <dgm:pt modelId="{FD2B0668-7B51-4673-B7F9-24386A9B7757}" type="pres">
      <dgm:prSet presAssocID="{A4CDAC3F-B806-4127-A611-D5583FC1F12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4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4"/>
      <dgm:spPr/>
    </dgm:pt>
    <dgm:pt modelId="{8E5BE7CD-DB44-4EDA-8CFE-BED878330F05}" type="pres">
      <dgm:prSet presAssocID="{F8213704-A378-4503-9E10-8FFD1D7B21F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4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F92C7790-0BA5-41A9-8255-DDD971900073}" type="pres">
      <dgm:prSet presAssocID="{79BE6F2E-AEFA-4D2F-B1EF-ABB289EDBFBD}" presName="parentLin" presStyleCnt="0"/>
      <dgm:spPr/>
    </dgm:pt>
    <dgm:pt modelId="{AFE11C98-1576-400D-9D5D-F303DE4E4FDA}" type="pres">
      <dgm:prSet presAssocID="{79BE6F2E-AEFA-4D2F-B1EF-ABB289EDBFBD}" presName="parentLeftMargin" presStyleLbl="node1" presStyleIdx="1" presStyleCnt="4"/>
      <dgm:spPr/>
    </dgm:pt>
    <dgm:pt modelId="{3D761407-BF84-4537-9C82-4FEB0F548C38}" type="pres">
      <dgm:prSet presAssocID="{79BE6F2E-AEFA-4D2F-B1EF-ABB289EDBFB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C44B32B-145A-4652-BCB5-7D792490E3E1}" type="pres">
      <dgm:prSet presAssocID="{79BE6F2E-AEFA-4D2F-B1EF-ABB289EDBFBD}" presName="negativeSpace" presStyleCnt="0"/>
      <dgm:spPr/>
    </dgm:pt>
    <dgm:pt modelId="{C35471D0-08FE-45BC-BB8A-9A80DB42B865}" type="pres">
      <dgm:prSet presAssocID="{79BE6F2E-AEFA-4D2F-B1EF-ABB289EDBFBD}" presName="childText" presStyleLbl="conFgAcc1" presStyleIdx="2" presStyleCnt="4">
        <dgm:presLayoutVars>
          <dgm:bulletEnabled val="1"/>
        </dgm:presLayoutVars>
      </dgm:prSet>
      <dgm:spPr/>
    </dgm:pt>
    <dgm:pt modelId="{5F8E00FE-3E9E-464C-82BF-874CC1116D50}" type="pres">
      <dgm:prSet presAssocID="{2D876535-5CD0-441A-90AD-9BA10B7C499A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2" presStyleCnt="4"/>
      <dgm:spPr/>
    </dgm:pt>
    <dgm:pt modelId="{DE9B6C1E-EE0D-4B6B-BB4A-402B30D017CE}" type="pres">
      <dgm:prSet presAssocID="{D2CC4D1C-CC4A-4827-BA05-F2ECC11C546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45FCA4C-7965-4BE2-8EE1-8726B0DE8DD6}" srcId="{79BE6F2E-AEFA-4D2F-B1EF-ABB289EDBFBD}" destId="{70D6394D-0E10-484B-9E02-2398FA2C47EE}" srcOrd="1" destOrd="0" parTransId="{9CBEE2AA-3EAA-4B05-BE9B-B9BFED2BC083}" sibTransId="{EAEE02E6-BBA0-48CE-A66D-C7889202820F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DBC5D27D-47B4-4474-B29B-40617A439F75}" type="presOf" srcId="{79BE6F2E-AEFA-4D2F-B1EF-ABB289EDBFBD}" destId="{3D761407-BF84-4537-9C82-4FEB0F548C38}" srcOrd="1" destOrd="0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392E5C87-F54E-4FC7-BD0D-BEA2791F4DC9}" type="presOf" srcId="{70D6394D-0E10-484B-9E02-2398FA2C47EE}" destId="{C35471D0-08FE-45BC-BB8A-9A80DB42B865}" srcOrd="0" destOrd="1" presId="urn:microsoft.com/office/officeart/2005/8/layout/list1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8547ED93-CDDA-43F1-8B6A-BAA5774C5D60}" type="presOf" srcId="{79BE6F2E-AEFA-4D2F-B1EF-ABB289EDBFBD}" destId="{AFE11C98-1576-400D-9D5D-F303DE4E4FDA}" srcOrd="0" destOrd="0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3" destOrd="0" parTransId="{D15F0CD3-4B93-4867-9843-1E47709BF341}" sibTransId="{DB263E06-C339-400F-829D-5CB6B041B407}"/>
    <dgm:cxn modelId="{CD44E7C7-645B-4FB1-8A3E-318ADF585882}" type="presOf" srcId="{FC3D3578-47C3-4B6D-9E8B-18D18352193C}" destId="{C35471D0-08FE-45BC-BB8A-9A80DB42B865}" srcOrd="0" destOrd="0" presId="urn:microsoft.com/office/officeart/2005/8/layout/list1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94D3F4CE-D01F-4E7F-AB69-8958A029E23D}" srcId="{22F72C7D-99B3-45CA-9D4C-CCE8CFEC5844}" destId="{79BE6F2E-AEFA-4D2F-B1EF-ABB289EDBFBD}" srcOrd="2" destOrd="0" parTransId="{6467375D-EA23-4A2F-B6C5-FDF8E361F322}" sibTransId="{2D876535-5CD0-441A-90AD-9BA10B7C499A}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A986ABED-DB75-42B4-BB09-D46F40940A2B}" srcId="{79BE6F2E-AEFA-4D2F-B1EF-ABB289EDBFBD}" destId="{FC3D3578-47C3-4B6D-9E8B-18D18352193C}" srcOrd="0" destOrd="0" parTransId="{3955EDFE-D10A-40D0-8585-8E82392F9B8B}" sibTransId="{93C36883-5E53-4320-8563-7166127EEA2A}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F4C1D4B2-F554-473A-8A60-E6E02A45D86D}" type="presParOf" srcId="{81286FC3-404A-49E3-ABA8-3756A892C384}" destId="{F92C7790-0BA5-41A9-8255-DDD971900073}" srcOrd="8" destOrd="0" presId="urn:microsoft.com/office/officeart/2005/8/layout/list1"/>
    <dgm:cxn modelId="{7C968F5B-E928-4ED0-9233-440A4C072607}" type="presParOf" srcId="{F92C7790-0BA5-41A9-8255-DDD971900073}" destId="{AFE11C98-1576-400D-9D5D-F303DE4E4FDA}" srcOrd="0" destOrd="0" presId="urn:microsoft.com/office/officeart/2005/8/layout/list1"/>
    <dgm:cxn modelId="{D30D3210-99D7-4A76-B6C6-6E5899DCCD55}" type="presParOf" srcId="{F92C7790-0BA5-41A9-8255-DDD971900073}" destId="{3D761407-BF84-4537-9C82-4FEB0F548C38}" srcOrd="1" destOrd="0" presId="urn:microsoft.com/office/officeart/2005/8/layout/list1"/>
    <dgm:cxn modelId="{7B394CAC-6BEA-42B7-B4D5-DEC4B0A25444}" type="presParOf" srcId="{81286FC3-404A-49E3-ABA8-3756A892C384}" destId="{1C44B32B-145A-4652-BCB5-7D792490E3E1}" srcOrd="9" destOrd="0" presId="urn:microsoft.com/office/officeart/2005/8/layout/list1"/>
    <dgm:cxn modelId="{D28501E4-2C10-422E-84A3-9B175759BBE3}" type="presParOf" srcId="{81286FC3-404A-49E3-ABA8-3756A892C384}" destId="{C35471D0-08FE-45BC-BB8A-9A80DB42B865}" srcOrd="10" destOrd="0" presId="urn:microsoft.com/office/officeart/2005/8/layout/list1"/>
    <dgm:cxn modelId="{E028EC91-48F9-4971-9BD9-205EA5A77E56}" type="presParOf" srcId="{81286FC3-404A-49E3-ABA8-3756A892C384}" destId="{5F8E00FE-3E9E-464C-82BF-874CC1116D50}" srcOrd="11" destOrd="0" presId="urn:microsoft.com/office/officeart/2005/8/layout/list1"/>
    <dgm:cxn modelId="{CAFDA7B2-5941-4AC7-B94E-5C5C40A0D3D9}" type="presParOf" srcId="{81286FC3-404A-49E3-ABA8-3756A892C384}" destId="{5EB699D7-D335-4CEF-B4FE-E5598EAF243D}" srcOrd="12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13" destOrd="0" presId="urn:microsoft.com/office/officeart/2005/8/layout/list1"/>
    <dgm:cxn modelId="{0DD37FDA-1709-41C7-9793-065159572216}" type="presParOf" srcId="{81286FC3-404A-49E3-ABA8-3756A892C384}" destId="{0CBEE028-BB21-45C4-A174-3FEB36FE1A7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23D17-13A5-4B76-837C-1DB765BA7E28}">
      <dsp:nvSpPr>
        <dsp:cNvPr id="0" name=""/>
        <dsp:cNvSpPr/>
      </dsp:nvSpPr>
      <dsp:spPr>
        <a:xfrm>
          <a:off x="0" y="50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83B3-7FE3-40CE-A9E9-27937993930A}">
      <dsp:nvSpPr>
        <dsp:cNvPr id="0" name=""/>
        <dsp:cNvSpPr/>
      </dsp:nvSpPr>
      <dsp:spPr>
        <a:xfrm>
          <a:off x="0" y="509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0" y="509"/>
        <a:ext cx="10515600" cy="835175"/>
      </dsp:txXfrm>
    </dsp:sp>
    <dsp:sp modelId="{F1F5751E-0854-4D8C-8CD5-44CC6974ECF1}">
      <dsp:nvSpPr>
        <dsp:cNvPr id="0" name=""/>
        <dsp:cNvSpPr/>
      </dsp:nvSpPr>
      <dsp:spPr>
        <a:xfrm>
          <a:off x="0" y="83568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EFCB-A3F4-4210-8638-DA4EBD9FAB4D}">
      <dsp:nvSpPr>
        <dsp:cNvPr id="0" name=""/>
        <dsp:cNvSpPr/>
      </dsp:nvSpPr>
      <dsp:spPr>
        <a:xfrm>
          <a:off x="0" y="835685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0" y="835685"/>
        <a:ext cx="10515600" cy="835175"/>
      </dsp:txXfrm>
    </dsp:sp>
    <dsp:sp modelId="{4E44F151-5256-4138-A9F5-7DE85F1D5C6B}">
      <dsp:nvSpPr>
        <dsp:cNvPr id="0" name=""/>
        <dsp:cNvSpPr/>
      </dsp:nvSpPr>
      <dsp:spPr>
        <a:xfrm>
          <a:off x="0" y="16708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6F348-7663-44D3-9631-59A7C96A0A87}">
      <dsp:nvSpPr>
        <dsp:cNvPr id="0" name=""/>
        <dsp:cNvSpPr/>
      </dsp:nvSpPr>
      <dsp:spPr>
        <a:xfrm>
          <a:off x="0" y="1670860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0" y="1670860"/>
        <a:ext cx="10515600" cy="835175"/>
      </dsp:txXfrm>
    </dsp:sp>
    <dsp:sp modelId="{0892383A-858C-4C45-9D44-2D44973181FC}">
      <dsp:nvSpPr>
        <dsp:cNvPr id="0" name=""/>
        <dsp:cNvSpPr/>
      </dsp:nvSpPr>
      <dsp:spPr>
        <a:xfrm>
          <a:off x="0" y="250603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7328-832C-4655-8910-737432154AAC}">
      <dsp:nvSpPr>
        <dsp:cNvPr id="0" name=""/>
        <dsp:cNvSpPr/>
      </dsp:nvSpPr>
      <dsp:spPr>
        <a:xfrm>
          <a:off x="0" y="2506036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0" y="2506036"/>
        <a:ext cx="10515600" cy="835175"/>
      </dsp:txXfrm>
    </dsp:sp>
    <dsp:sp modelId="{DE03C1A5-334F-438F-93AE-88910DE920E3}">
      <dsp:nvSpPr>
        <dsp:cNvPr id="0" name=""/>
        <dsp:cNvSpPr/>
      </dsp:nvSpPr>
      <dsp:spPr>
        <a:xfrm>
          <a:off x="0" y="3341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7AF7-B2E4-4BC5-AB4F-E8A18BB77250}">
      <dsp:nvSpPr>
        <dsp:cNvPr id="0" name=""/>
        <dsp:cNvSpPr/>
      </dsp:nvSpPr>
      <dsp:spPr>
        <a:xfrm>
          <a:off x="0" y="3341211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Resources</a:t>
          </a:r>
        </a:p>
      </dsp:txBody>
      <dsp:txXfrm>
        <a:off x="0" y="3341211"/>
        <a:ext cx="10515600" cy="83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7911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Run-time query for current data – real-time-</a:t>
          </a:r>
          <a:r>
            <a:rPr lang="en-US" sz="1400" kern="1200" dirty="0" err="1"/>
            <a:t>ish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Individual user’s own data (security model applies)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Best for targeted datasets &lt;50K rows returned</a:t>
          </a:r>
        </a:p>
      </dsp:txBody>
      <dsp:txXfrm>
        <a:off x="0" y="279117"/>
        <a:ext cx="10515600" cy="1058400"/>
      </dsp:txXfrm>
    </dsp:sp>
    <dsp:sp modelId="{FD2B0668-7B51-4673-B7F9-24386A9B7757}">
      <dsp:nvSpPr>
        <dsp:cNvPr id="0" name=""/>
        <dsp:cNvSpPr/>
      </dsp:nvSpPr>
      <dsp:spPr>
        <a:xfrm>
          <a:off x="525780" y="7247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DirectQuery</a:t>
          </a:r>
        </a:p>
      </dsp:txBody>
      <dsp:txXfrm>
        <a:off x="545955" y="92652"/>
        <a:ext cx="7320570" cy="372930"/>
      </dsp:txXfrm>
    </dsp:sp>
    <dsp:sp modelId="{75A242C3-5E9E-44C1-B987-BD8143272D60}">
      <dsp:nvSpPr>
        <dsp:cNvPr id="0" name=""/>
        <dsp:cNvSpPr/>
      </dsp:nvSpPr>
      <dsp:spPr>
        <a:xfrm>
          <a:off x="0" y="1619757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Faster rendering/responsiveness of reports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Scheduled refreshes of medium-sized datasets &lt;100K rows returned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Incremental refresh is possible if carefully managed</a:t>
          </a:r>
        </a:p>
      </dsp:txBody>
      <dsp:txXfrm>
        <a:off x="0" y="1619757"/>
        <a:ext cx="10515600" cy="1058400"/>
      </dsp:txXfrm>
    </dsp:sp>
    <dsp:sp modelId="{8E5BE7CD-DB44-4EDA-8CFE-BED878330F05}">
      <dsp:nvSpPr>
        <dsp:cNvPr id="0" name=""/>
        <dsp:cNvSpPr/>
      </dsp:nvSpPr>
      <dsp:spPr>
        <a:xfrm>
          <a:off x="525780" y="1413118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Dataverse + Import Mode</a:t>
          </a:r>
        </a:p>
      </dsp:txBody>
      <dsp:txXfrm>
        <a:off x="545955" y="1433293"/>
        <a:ext cx="7320570" cy="372930"/>
      </dsp:txXfrm>
    </dsp:sp>
    <dsp:sp modelId="{C35471D0-08FE-45BC-BB8A-9A80DB42B865}">
      <dsp:nvSpPr>
        <dsp:cNvPr id="0" name=""/>
        <dsp:cNvSpPr/>
      </dsp:nvSpPr>
      <dsp:spPr>
        <a:xfrm>
          <a:off x="0" y="2960397"/>
          <a:ext cx="10515600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Power Query ETL into a SQL database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Combine with other sources to create a rich Data Source for Reporting</a:t>
          </a:r>
        </a:p>
      </dsp:txBody>
      <dsp:txXfrm>
        <a:off x="0" y="2960397"/>
        <a:ext cx="10515600" cy="815850"/>
      </dsp:txXfrm>
    </dsp:sp>
    <dsp:sp modelId="{3D761407-BF84-4537-9C82-4FEB0F548C38}">
      <dsp:nvSpPr>
        <dsp:cNvPr id="0" name=""/>
        <dsp:cNvSpPr/>
      </dsp:nvSpPr>
      <dsp:spPr>
        <a:xfrm>
          <a:off x="525780" y="275375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Power BI DataMart (preview)</a:t>
          </a:r>
        </a:p>
      </dsp:txBody>
      <dsp:txXfrm>
        <a:off x="545955" y="2773932"/>
        <a:ext cx="7320570" cy="372930"/>
      </dsp:txXfrm>
    </dsp:sp>
    <dsp:sp modelId="{0CBEE028-BB21-45C4-A174-3FEB36FE1A7F}">
      <dsp:nvSpPr>
        <dsp:cNvPr id="0" name=""/>
        <dsp:cNvSpPr/>
      </dsp:nvSpPr>
      <dsp:spPr>
        <a:xfrm>
          <a:off x="0" y="4058488"/>
          <a:ext cx="105156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91592" rIns="81612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Enterprise-Scale data source for reporting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Enrichment through Machine Learning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Integration with Data Warehouse	</a:t>
          </a:r>
        </a:p>
      </dsp:txBody>
      <dsp:txXfrm>
        <a:off x="0" y="4058488"/>
        <a:ext cx="10515600" cy="1058400"/>
      </dsp:txXfrm>
    </dsp:sp>
    <dsp:sp modelId="{DE9B6C1E-EE0D-4B6B-BB4A-402B30D017CE}">
      <dsp:nvSpPr>
        <dsp:cNvPr id="0" name=""/>
        <dsp:cNvSpPr/>
      </dsp:nvSpPr>
      <dsp:spPr>
        <a:xfrm>
          <a:off x="525780" y="3851847"/>
          <a:ext cx="736092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Azure Synapse Link for Dataverse</a:t>
          </a:r>
        </a:p>
      </dsp:txBody>
      <dsp:txXfrm>
        <a:off x="545955" y="3872022"/>
        <a:ext cx="7320570" cy="3729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8/8/2022 10:33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8/8/2022 10:33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8/8/2022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8/8/2022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8/8/2022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8/8/2022 10:33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8/8/2022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8/8/2022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8/8/2022 10:33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8/8/2022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hyperlink" Target="http://tex.stackexchange.com/questions/273072/adding-lines-to-bar-charts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6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4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hyperlink" Target="https://docs.microsoft.com/en-us/power-apps/maker/data-platform/azure-synapse-link-choice-labels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scottsewell/PowerBI-Dataverse" TargetMode="Externa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3"/>
            <a:ext cx="7409199" cy="29706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Dataverse + Power BI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  <a:endParaRPr 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Microsoft 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B5F06E65-41F6-4D3C-940F-1B2DA543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2" y="4408520"/>
            <a:ext cx="2038286" cy="20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60" y="1359681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545010"/>
              </p:ext>
            </p:extLst>
          </p:nvPr>
        </p:nvGraphicFramePr>
        <p:xfrm>
          <a:off x="838200" y="1520118"/>
          <a:ext cx="10515600" cy="5189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0924" y="590038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102466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3505078"/>
            <a:ext cx="540000" cy="540000"/>
          </a:xfrm>
          <a:prstGeom prst="rect">
            <a:avLst/>
          </a:prstGeom>
        </p:spPr>
      </p:pic>
      <p:grpSp>
        <p:nvGrpSpPr>
          <p:cNvPr id="7" name="Graphic 8">
            <a:extLst>
              <a:ext uri="{FF2B5EF4-FFF2-40B4-BE49-F238E27FC236}">
                <a16:creationId xmlns:a16="http://schemas.microsoft.com/office/drawing/2014/main" id="{A0DC33BA-7F55-FAD5-299B-334DB5290893}"/>
              </a:ext>
            </a:extLst>
          </p:cNvPr>
          <p:cNvGrpSpPr/>
          <p:nvPr/>
        </p:nvGrpSpPr>
        <p:grpSpPr>
          <a:xfrm>
            <a:off x="975778" y="4733929"/>
            <a:ext cx="430291" cy="442070"/>
            <a:chOff x="1908738" y="1553244"/>
            <a:chExt cx="675000" cy="91875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1DE622-DB7D-6E5F-B6FD-26626FB453A6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053C221-CD79-E79B-D0D9-284843ABDAEE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FF445F4-0913-5F08-EF4C-25BE63462B94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E304984-1E2B-C6FF-6DD7-7CF46FEF2750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D8FD1BA-7DDA-1013-F3DF-8923FB3E3554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Box 94">
            <a:extLst>
              <a:ext uri="{FF2B5EF4-FFF2-40B4-BE49-F238E27FC236}">
                <a16:creationId xmlns:a16="http://schemas.microsoft.com/office/drawing/2014/main" id="{B5B7A32D-0F8C-9B41-6248-640A7C5043DB}"/>
              </a:ext>
            </a:extLst>
          </p:cNvPr>
          <p:cNvSpPr txBox="1"/>
          <p:nvPr/>
        </p:nvSpPr>
        <p:spPr>
          <a:xfrm>
            <a:off x="3783488" y="6911334"/>
            <a:ext cx="69154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2" tooltip="http://tex.stackexchange.com/questions/273072/adding-lines-to-bar-chart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3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82" name="Title 1">
            <a:extLst>
              <a:ext uri="{FF2B5EF4-FFF2-40B4-BE49-F238E27FC236}">
                <a16:creationId xmlns:a16="http://schemas.microsoft.com/office/drawing/2014/main" id="{8DD77DA2-2867-22EF-C0EA-226E33891F7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Reporting options on Dataverse data</a:t>
            </a:r>
            <a:endParaRPr lang="en-US" dirty="0"/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2858F98C-423A-2D0F-7F6D-8E7CB1CE3657}"/>
              </a:ext>
            </a:extLst>
          </p:cNvPr>
          <p:cNvGrpSpPr/>
          <p:nvPr/>
        </p:nvGrpSpPr>
        <p:grpSpPr>
          <a:xfrm>
            <a:off x="1599196" y="1557473"/>
            <a:ext cx="7864988" cy="4978877"/>
            <a:chOff x="1359913" y="1253422"/>
            <a:chExt cx="7864988" cy="4978877"/>
          </a:xfrm>
        </p:grpSpPr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798C81B-7975-420F-BFA1-335D6257785F}"/>
                </a:ext>
              </a:extLst>
            </p:cNvPr>
            <p:cNvCxnSpPr>
              <a:cxnSpLocks/>
              <a:endCxn id="58" idx="3"/>
            </p:cNvCxnSpPr>
            <p:nvPr/>
          </p:nvCxnSpPr>
          <p:spPr>
            <a:xfrm flipH="1">
              <a:off x="2383702" y="2600359"/>
              <a:ext cx="27174" cy="2317553"/>
            </a:xfrm>
            <a:prstGeom prst="straightConnector1">
              <a:avLst/>
            </a:prstGeom>
            <a:ln w="441325" cap="rnd">
              <a:prstDash val="solid"/>
              <a:tailEnd type="non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C822703-EEF5-45B9-5FC1-C5ED7F8B13A0}"/>
                </a:ext>
              </a:extLst>
            </p:cNvPr>
            <p:cNvCxnSpPr>
              <a:cxnSpLocks/>
            </p:cNvCxnSpPr>
            <p:nvPr/>
          </p:nvCxnSpPr>
          <p:spPr>
            <a:xfrm>
              <a:off x="2908070" y="2570338"/>
              <a:ext cx="5153727" cy="2347574"/>
            </a:xfrm>
            <a:prstGeom prst="straightConnector1">
              <a:avLst/>
            </a:prstGeom>
            <a:ln w="206375" cap="rnd"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7840894C-0A30-F167-CF1A-193EEC86C0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1482" y="5262069"/>
              <a:ext cx="4670315" cy="4347"/>
            </a:xfrm>
            <a:prstGeom prst="straightConnector1">
              <a:avLst/>
            </a:prstGeom>
            <a:ln w="441325" cap="rnd">
              <a:round/>
              <a:headEnd w="med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66E6798F-F483-CB16-F6F3-BC5ABDBF6419}"/>
                </a:ext>
              </a:extLst>
            </p:cNvPr>
            <p:cNvCxnSpPr>
              <a:cxnSpLocks/>
              <a:stCxn id="43" idx="4"/>
            </p:cNvCxnSpPr>
            <p:nvPr/>
          </p:nvCxnSpPr>
          <p:spPr>
            <a:xfrm>
              <a:off x="2810344" y="2124322"/>
              <a:ext cx="4877919" cy="37357"/>
            </a:xfrm>
            <a:prstGeom prst="straightConnector1">
              <a:avLst/>
            </a:prstGeom>
            <a:ln w="206375" cap="rnd"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F92F5EB9-8228-FA89-757B-26695AD974A6}"/>
                </a:ext>
              </a:extLst>
            </p:cNvPr>
            <p:cNvSpPr txBox="1"/>
            <p:nvPr/>
          </p:nvSpPr>
          <p:spPr>
            <a:xfrm>
              <a:off x="2433834" y="1993526"/>
              <a:ext cx="58163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1) Direct Query using Dataverse Connector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60BC89E1-37DE-5630-7B10-6E1090A6D24A}"/>
                </a:ext>
              </a:extLst>
            </p:cNvPr>
            <p:cNvSpPr txBox="1"/>
            <p:nvPr/>
          </p:nvSpPr>
          <p:spPr>
            <a:xfrm rot="1465331">
              <a:off x="3088447" y="3454777"/>
              <a:ext cx="42419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2) Import mode using Dataverse Connector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403A45CD-473B-DD96-8127-41A29F5507B3}"/>
                </a:ext>
              </a:extLst>
            </p:cNvPr>
            <p:cNvSpPr txBox="1"/>
            <p:nvPr/>
          </p:nvSpPr>
          <p:spPr>
            <a:xfrm>
              <a:off x="3795913" y="5112527"/>
              <a:ext cx="37300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3) Import from Synapse Analytics SQL</a:t>
              </a:r>
            </a:p>
          </p:txBody>
        </p:sp>
        <p:grpSp>
          <p:nvGrpSpPr>
            <p:cNvPr id="53" name="Graphic 122">
              <a:extLst>
                <a:ext uri="{FF2B5EF4-FFF2-40B4-BE49-F238E27FC236}">
                  <a16:creationId xmlns:a16="http://schemas.microsoft.com/office/drawing/2014/main" id="{4493B484-FAEE-4AF3-8BE4-F72484B74DDF}"/>
                </a:ext>
              </a:extLst>
            </p:cNvPr>
            <p:cNvGrpSpPr/>
            <p:nvPr/>
          </p:nvGrpSpPr>
          <p:grpSpPr>
            <a:xfrm>
              <a:off x="1915382" y="4394824"/>
              <a:ext cx="1543474" cy="1770923"/>
              <a:chOff x="4356524" y="2186718"/>
              <a:chExt cx="439774" cy="505336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DC0EFA0-0C6C-4A6F-8D99-6E737787776A}"/>
                  </a:ext>
                </a:extLst>
              </p:cNvPr>
              <p:cNvSpPr/>
              <p:nvPr/>
            </p:nvSpPr>
            <p:spPr>
              <a:xfrm>
                <a:off x="4356957" y="2186718"/>
                <a:ext cx="439340" cy="151316"/>
              </a:xfrm>
              <a:custGeom>
                <a:avLst/>
                <a:gdLst>
                  <a:gd name="connsiteX0" fmla="*/ 0 w 439340"/>
                  <a:gd name="connsiteY0" fmla="*/ 125722 h 151316"/>
                  <a:gd name="connsiteX1" fmla="*/ 40295 w 439340"/>
                  <a:gd name="connsiteY1" fmla="*/ 151317 h 151316"/>
                  <a:gd name="connsiteX2" fmla="*/ 219936 w 439340"/>
                  <a:gd name="connsiteY2" fmla="*/ 47301 h 151316"/>
                  <a:gd name="connsiteX3" fmla="*/ 398711 w 439340"/>
                  <a:gd name="connsiteY3" fmla="*/ 151317 h 151316"/>
                  <a:gd name="connsiteX4" fmla="*/ 439341 w 439340"/>
                  <a:gd name="connsiteY4" fmla="*/ 126374 h 151316"/>
                  <a:gd name="connsiteX5" fmla="*/ 219936 w 439340"/>
                  <a:gd name="connsiteY5" fmla="*/ 0 h 151316"/>
                  <a:gd name="connsiteX6" fmla="*/ 0 w 439340"/>
                  <a:gd name="connsiteY6" fmla="*/ 125722 h 151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39340" h="151316">
                    <a:moveTo>
                      <a:pt x="0" y="125722"/>
                    </a:moveTo>
                    <a:lnTo>
                      <a:pt x="40295" y="151317"/>
                    </a:lnTo>
                    <a:lnTo>
                      <a:pt x="219936" y="47301"/>
                    </a:lnTo>
                    <a:lnTo>
                      <a:pt x="398711" y="151317"/>
                    </a:lnTo>
                    <a:lnTo>
                      <a:pt x="439341" y="126374"/>
                    </a:lnTo>
                    <a:lnTo>
                      <a:pt x="219936" y="0"/>
                    </a:lnTo>
                    <a:lnTo>
                      <a:pt x="0" y="125722"/>
                    </a:lnTo>
                    <a:close/>
                  </a:path>
                </a:pathLst>
              </a:custGeom>
              <a:solidFill>
                <a:srgbClr val="025BA1"/>
              </a:solidFill>
              <a:ln w="19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7AEEFF5-567B-4C9E-8BC8-1A59D69E7832}"/>
                  </a:ext>
                </a:extLst>
              </p:cNvPr>
              <p:cNvSpPr/>
              <p:nvPr/>
            </p:nvSpPr>
            <p:spPr>
              <a:xfrm>
                <a:off x="4356524" y="2312440"/>
                <a:ext cx="439774" cy="379614"/>
              </a:xfrm>
              <a:custGeom>
                <a:avLst/>
                <a:gdLst>
                  <a:gd name="connsiteX0" fmla="*/ 220370 w 439774"/>
                  <a:gd name="connsiteY0" fmla="*/ 379614 h 379614"/>
                  <a:gd name="connsiteX1" fmla="*/ 0 w 439774"/>
                  <a:gd name="connsiteY1" fmla="*/ 252096 h 379614"/>
                  <a:gd name="connsiteX2" fmla="*/ 0 w 439774"/>
                  <a:gd name="connsiteY2" fmla="*/ 0 h 379614"/>
                  <a:gd name="connsiteX3" fmla="*/ 40728 w 439774"/>
                  <a:gd name="connsiteY3" fmla="*/ 25594 h 379614"/>
                  <a:gd name="connsiteX4" fmla="*/ 40728 w 439774"/>
                  <a:gd name="connsiteY4" fmla="*/ 227824 h 379614"/>
                  <a:gd name="connsiteX5" fmla="*/ 220370 w 439774"/>
                  <a:gd name="connsiteY5" fmla="*/ 330399 h 379614"/>
                  <a:gd name="connsiteX6" fmla="*/ 399263 w 439774"/>
                  <a:gd name="connsiteY6" fmla="*/ 227153 h 379614"/>
                  <a:gd name="connsiteX7" fmla="*/ 399263 w 439774"/>
                  <a:gd name="connsiteY7" fmla="*/ 25594 h 379614"/>
                  <a:gd name="connsiteX8" fmla="*/ 439774 w 439774"/>
                  <a:gd name="connsiteY8" fmla="*/ 651 h 379614"/>
                  <a:gd name="connsiteX9" fmla="*/ 439774 w 439774"/>
                  <a:gd name="connsiteY9" fmla="*/ 253399 h 379614"/>
                  <a:gd name="connsiteX10" fmla="*/ 220370 w 439774"/>
                  <a:gd name="connsiteY10" fmla="*/ 379614 h 379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39774" h="379614">
                    <a:moveTo>
                      <a:pt x="220370" y="379614"/>
                    </a:moveTo>
                    <a:lnTo>
                      <a:pt x="0" y="252096"/>
                    </a:lnTo>
                    <a:lnTo>
                      <a:pt x="0" y="0"/>
                    </a:lnTo>
                    <a:lnTo>
                      <a:pt x="40728" y="25594"/>
                    </a:lnTo>
                    <a:lnTo>
                      <a:pt x="40728" y="227824"/>
                    </a:lnTo>
                    <a:lnTo>
                      <a:pt x="220370" y="330399"/>
                    </a:lnTo>
                    <a:lnTo>
                      <a:pt x="399263" y="227153"/>
                    </a:lnTo>
                    <a:lnTo>
                      <a:pt x="399263" y="25594"/>
                    </a:lnTo>
                    <a:lnTo>
                      <a:pt x="439774" y="651"/>
                    </a:lnTo>
                    <a:lnTo>
                      <a:pt x="439774" y="253399"/>
                    </a:lnTo>
                    <a:lnTo>
                      <a:pt x="220370" y="379614"/>
                    </a:lnTo>
                    <a:close/>
                  </a:path>
                </a:pathLst>
              </a:custGeom>
              <a:solidFill>
                <a:srgbClr val="0078D4"/>
              </a:solidFill>
              <a:ln w="19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366FC9FD-DF75-4C3A-84BB-87923AE9D555}"/>
                  </a:ext>
                </a:extLst>
              </p:cNvPr>
              <p:cNvSpPr/>
              <p:nvPr/>
            </p:nvSpPr>
            <p:spPr>
              <a:xfrm>
                <a:off x="4520067" y="2249214"/>
                <a:ext cx="208724" cy="216042"/>
              </a:xfrm>
              <a:custGeom>
                <a:avLst/>
                <a:gdLst>
                  <a:gd name="connsiteX0" fmla="*/ 165337 w 208724"/>
                  <a:gd name="connsiteY0" fmla="*/ 0 h 216042"/>
                  <a:gd name="connsiteX1" fmla="*/ 0 w 208724"/>
                  <a:gd name="connsiteY1" fmla="*/ 96418 h 216042"/>
                  <a:gd name="connsiteX2" fmla="*/ 10542 w 208724"/>
                  <a:gd name="connsiteY2" fmla="*/ 170360 h 216042"/>
                  <a:gd name="connsiteX3" fmla="*/ 59999 w 208724"/>
                  <a:gd name="connsiteY3" fmla="*/ 183838 h 216042"/>
                  <a:gd name="connsiteX4" fmla="*/ 99151 w 208724"/>
                  <a:gd name="connsiteY4" fmla="*/ 216043 h 216042"/>
                  <a:gd name="connsiteX5" fmla="*/ 132648 w 208724"/>
                  <a:gd name="connsiteY5" fmla="*/ 191455 h 216042"/>
                  <a:gd name="connsiteX6" fmla="*/ 86639 w 208724"/>
                  <a:gd name="connsiteY6" fmla="*/ 150212 h 216042"/>
                  <a:gd name="connsiteX7" fmla="*/ 28157 w 208724"/>
                  <a:gd name="connsiteY7" fmla="*/ 129867 h 216042"/>
                  <a:gd name="connsiteX8" fmla="*/ 208725 w 208724"/>
                  <a:gd name="connsiteY8" fmla="*/ 24983 h 216042"/>
                  <a:gd name="connsiteX9" fmla="*/ 165376 w 208724"/>
                  <a:gd name="connsiteY9" fmla="*/ 39 h 216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8724" h="216042">
                    <a:moveTo>
                      <a:pt x="165337" y="0"/>
                    </a:moveTo>
                    <a:lnTo>
                      <a:pt x="0" y="96418"/>
                    </a:lnTo>
                    <a:lnTo>
                      <a:pt x="10542" y="170360"/>
                    </a:lnTo>
                    <a:cubicBezTo>
                      <a:pt x="27850" y="170934"/>
                      <a:pt x="44785" y="175550"/>
                      <a:pt x="59999" y="183838"/>
                    </a:cubicBezTo>
                    <a:cubicBezTo>
                      <a:pt x="84254" y="197454"/>
                      <a:pt x="96688" y="212175"/>
                      <a:pt x="99151" y="216043"/>
                    </a:cubicBezTo>
                    <a:lnTo>
                      <a:pt x="132648" y="191455"/>
                    </a:lnTo>
                    <a:cubicBezTo>
                      <a:pt x="132648" y="191455"/>
                      <a:pt x="111210" y="163177"/>
                      <a:pt x="86639" y="150212"/>
                    </a:cubicBezTo>
                    <a:cubicBezTo>
                      <a:pt x="62068" y="137247"/>
                      <a:pt x="48314" y="132649"/>
                      <a:pt x="28157" y="129867"/>
                    </a:cubicBezTo>
                    <a:lnTo>
                      <a:pt x="208725" y="24983"/>
                    </a:lnTo>
                    <a:lnTo>
                      <a:pt x="165376" y="39"/>
                    </a:lnTo>
                  </a:path>
                </a:pathLst>
              </a:custGeom>
              <a:solidFill>
                <a:srgbClr val="3DCCEA"/>
              </a:solidFill>
              <a:ln w="19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6F940BB-8C72-4CE3-9F6C-43C139FDAD23}"/>
                  </a:ext>
                </a:extLst>
              </p:cNvPr>
              <p:cNvSpPr/>
              <p:nvPr/>
            </p:nvSpPr>
            <p:spPr>
              <a:xfrm>
                <a:off x="4425231" y="2495844"/>
                <a:ext cx="208449" cy="133063"/>
              </a:xfrm>
              <a:custGeom>
                <a:avLst/>
                <a:gdLst>
                  <a:gd name="connsiteX0" fmla="*/ 0 w 208449"/>
                  <a:gd name="connsiteY0" fmla="*/ 108456 h 133063"/>
                  <a:gd name="connsiteX1" fmla="*/ 188371 w 208449"/>
                  <a:gd name="connsiteY1" fmla="*/ 0 h 133063"/>
                  <a:gd name="connsiteX2" fmla="*/ 208449 w 208449"/>
                  <a:gd name="connsiteY2" fmla="*/ 37139 h 133063"/>
                  <a:gd name="connsiteX3" fmla="*/ 42541 w 208449"/>
                  <a:gd name="connsiteY3" fmla="*/ 133063 h 133063"/>
                  <a:gd name="connsiteX4" fmla="*/ 0 w 208449"/>
                  <a:gd name="connsiteY4" fmla="*/ 108456 h 133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449" h="133063">
                    <a:moveTo>
                      <a:pt x="0" y="108456"/>
                    </a:moveTo>
                    <a:lnTo>
                      <a:pt x="188371" y="0"/>
                    </a:lnTo>
                    <a:lnTo>
                      <a:pt x="208449" y="37139"/>
                    </a:lnTo>
                    <a:lnTo>
                      <a:pt x="42541" y="133063"/>
                    </a:lnTo>
                    <a:lnTo>
                      <a:pt x="0" y="108456"/>
                    </a:lnTo>
                  </a:path>
                </a:pathLst>
              </a:custGeom>
              <a:solidFill>
                <a:srgbClr val="3DCCEA"/>
              </a:solidFill>
              <a:ln w="19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2E0BF91-48C6-452A-997F-49D494D3657D}"/>
                  </a:ext>
                </a:extLst>
              </p:cNvPr>
              <p:cNvSpPr/>
              <p:nvPr/>
            </p:nvSpPr>
            <p:spPr>
              <a:xfrm>
                <a:off x="4438335" y="2335982"/>
                <a:ext cx="103249" cy="103403"/>
              </a:xfrm>
              <a:custGeom>
                <a:avLst/>
                <a:gdLst>
                  <a:gd name="connsiteX0" fmla="*/ 103249 w 103249"/>
                  <a:gd name="connsiteY0" fmla="*/ 51702 h 103403"/>
                  <a:gd name="connsiteX1" fmla="*/ 51625 w 103249"/>
                  <a:gd name="connsiteY1" fmla="*/ 103404 h 103403"/>
                  <a:gd name="connsiteX2" fmla="*/ 0 w 103249"/>
                  <a:gd name="connsiteY2" fmla="*/ 51702 h 103403"/>
                  <a:gd name="connsiteX3" fmla="*/ 51625 w 103249"/>
                  <a:gd name="connsiteY3" fmla="*/ 0 h 103403"/>
                  <a:gd name="connsiteX4" fmla="*/ 103249 w 103249"/>
                  <a:gd name="connsiteY4" fmla="*/ 51702 h 1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49" h="103403">
                    <a:moveTo>
                      <a:pt x="103249" y="51702"/>
                    </a:moveTo>
                    <a:cubicBezTo>
                      <a:pt x="103249" y="80256"/>
                      <a:pt x="80136" y="103404"/>
                      <a:pt x="51625" y="103404"/>
                    </a:cubicBezTo>
                    <a:cubicBezTo>
                      <a:pt x="23113" y="103404"/>
                      <a:pt x="0" y="80256"/>
                      <a:pt x="0" y="51702"/>
                    </a:cubicBezTo>
                    <a:cubicBezTo>
                      <a:pt x="0" y="23148"/>
                      <a:pt x="23113" y="0"/>
                      <a:pt x="51625" y="0"/>
                    </a:cubicBezTo>
                    <a:cubicBezTo>
                      <a:pt x="80136" y="0"/>
                      <a:pt x="103249" y="23148"/>
                      <a:pt x="103249" y="51702"/>
                    </a:cubicBezTo>
                    <a:close/>
                  </a:path>
                </a:pathLst>
              </a:custGeom>
              <a:solidFill>
                <a:srgbClr val="198EB8"/>
              </a:solidFill>
              <a:ln w="19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1E32358-C2E9-41BD-940F-F5FA7E83DC25}"/>
                  </a:ext>
                </a:extLst>
              </p:cNvPr>
              <p:cNvSpPr/>
              <p:nvPr/>
            </p:nvSpPr>
            <p:spPr>
              <a:xfrm>
                <a:off x="4612302" y="2439386"/>
                <a:ext cx="103249" cy="103403"/>
              </a:xfrm>
              <a:custGeom>
                <a:avLst/>
                <a:gdLst>
                  <a:gd name="connsiteX0" fmla="*/ 103249 w 103249"/>
                  <a:gd name="connsiteY0" fmla="*/ 51702 h 103403"/>
                  <a:gd name="connsiteX1" fmla="*/ 51625 w 103249"/>
                  <a:gd name="connsiteY1" fmla="*/ 103404 h 103403"/>
                  <a:gd name="connsiteX2" fmla="*/ 0 w 103249"/>
                  <a:gd name="connsiteY2" fmla="*/ 51702 h 103403"/>
                  <a:gd name="connsiteX3" fmla="*/ 51625 w 103249"/>
                  <a:gd name="connsiteY3" fmla="*/ 0 h 103403"/>
                  <a:gd name="connsiteX4" fmla="*/ 103249 w 103249"/>
                  <a:gd name="connsiteY4" fmla="*/ 51702 h 103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249" h="103403">
                    <a:moveTo>
                      <a:pt x="103249" y="51702"/>
                    </a:moveTo>
                    <a:cubicBezTo>
                      <a:pt x="103249" y="80256"/>
                      <a:pt x="80136" y="103404"/>
                      <a:pt x="51625" y="103404"/>
                    </a:cubicBezTo>
                    <a:cubicBezTo>
                      <a:pt x="23113" y="103404"/>
                      <a:pt x="0" y="80256"/>
                      <a:pt x="0" y="51702"/>
                    </a:cubicBezTo>
                    <a:cubicBezTo>
                      <a:pt x="0" y="23148"/>
                      <a:pt x="23113" y="0"/>
                      <a:pt x="51625" y="0"/>
                    </a:cubicBezTo>
                    <a:cubicBezTo>
                      <a:pt x="80136" y="0"/>
                      <a:pt x="103249" y="23148"/>
                      <a:pt x="103249" y="51702"/>
                    </a:cubicBezTo>
                    <a:close/>
                  </a:path>
                </a:pathLst>
              </a:custGeom>
              <a:solidFill>
                <a:srgbClr val="198EB8"/>
              </a:solidFill>
              <a:ln w="196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40" name="Graphic 8">
              <a:extLst>
                <a:ext uri="{FF2B5EF4-FFF2-40B4-BE49-F238E27FC236}">
                  <a16:creationId xmlns:a16="http://schemas.microsoft.com/office/drawing/2014/main" id="{FB22DFB9-9E68-48C6-9A8C-39A9742AE960}"/>
                </a:ext>
              </a:extLst>
            </p:cNvPr>
            <p:cNvGrpSpPr/>
            <p:nvPr/>
          </p:nvGrpSpPr>
          <p:grpSpPr>
            <a:xfrm>
              <a:off x="1359913" y="1253422"/>
              <a:ext cx="1963734" cy="1438016"/>
              <a:chOff x="1534629" y="2953882"/>
              <a:chExt cx="736133" cy="564832"/>
            </a:xfrm>
            <a:effectLst>
              <a:outerShdw blurRad="76200" dist="635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1645350-B02C-4A6A-8B87-270C395F073F}"/>
                  </a:ext>
                </a:extLst>
              </p:cNvPr>
              <p:cNvSpPr/>
              <p:nvPr/>
            </p:nvSpPr>
            <p:spPr>
              <a:xfrm>
                <a:off x="1534629" y="2953882"/>
                <a:ext cx="571188" cy="557534"/>
              </a:xfrm>
              <a:custGeom>
                <a:avLst/>
                <a:gdLst>
                  <a:gd name="connsiteX0" fmla="*/ 303398 w 571188"/>
                  <a:gd name="connsiteY0" fmla="*/ 394569 h 557534"/>
                  <a:gd name="connsiteX1" fmla="*/ 543691 w 571188"/>
                  <a:gd name="connsiteY1" fmla="*/ 342071 h 557534"/>
                  <a:gd name="connsiteX2" fmla="*/ 483167 w 571188"/>
                  <a:gd name="connsiteY2" fmla="*/ 59299 h 557534"/>
                  <a:gd name="connsiteX3" fmla="*/ 106996 w 571188"/>
                  <a:gd name="connsiteY3" fmla="*/ 81627 h 557534"/>
                  <a:gd name="connsiteX4" fmla="*/ 30990 w 571188"/>
                  <a:gd name="connsiteY4" fmla="*/ 486044 h 557534"/>
                  <a:gd name="connsiteX5" fmla="*/ 31026 w 571188"/>
                  <a:gd name="connsiteY5" fmla="*/ 486046 h 557534"/>
                  <a:gd name="connsiteX6" fmla="*/ 80676 w 571188"/>
                  <a:gd name="connsiteY6" fmla="*/ 541502 h 557534"/>
                  <a:gd name="connsiteX7" fmla="*/ 243791 w 571188"/>
                  <a:gd name="connsiteY7" fmla="*/ 497820 h 557534"/>
                  <a:gd name="connsiteX8" fmla="*/ 243826 w 571188"/>
                  <a:gd name="connsiteY8" fmla="*/ 497822 h 557534"/>
                  <a:gd name="connsiteX9" fmla="*/ 303398 w 571188"/>
                  <a:gd name="connsiteY9" fmla="*/ 394569 h 557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188" h="557534">
                    <a:moveTo>
                      <a:pt x="303398" y="394569"/>
                    </a:moveTo>
                    <a:cubicBezTo>
                      <a:pt x="403245" y="452255"/>
                      <a:pt x="492959" y="430002"/>
                      <a:pt x="543691" y="342071"/>
                    </a:cubicBezTo>
                    <a:cubicBezTo>
                      <a:pt x="594424" y="254140"/>
                      <a:pt x="575350" y="134238"/>
                      <a:pt x="483167" y="59299"/>
                    </a:cubicBezTo>
                    <a:cubicBezTo>
                      <a:pt x="381954" y="-22981"/>
                      <a:pt x="223699" y="-23349"/>
                      <a:pt x="106996" y="81627"/>
                    </a:cubicBezTo>
                    <a:cubicBezTo>
                      <a:pt x="2164" y="175925"/>
                      <a:pt x="-30632" y="342071"/>
                      <a:pt x="30990" y="486044"/>
                    </a:cubicBezTo>
                    <a:lnTo>
                      <a:pt x="31026" y="486046"/>
                    </a:lnTo>
                    <a:cubicBezTo>
                      <a:pt x="40888" y="508572"/>
                      <a:pt x="57760" y="528263"/>
                      <a:pt x="80676" y="541502"/>
                    </a:cubicBezTo>
                    <a:cubicBezTo>
                      <a:pt x="137780" y="574494"/>
                      <a:pt x="210793" y="554934"/>
                      <a:pt x="243791" y="497820"/>
                    </a:cubicBezTo>
                    <a:lnTo>
                      <a:pt x="243826" y="497822"/>
                    </a:lnTo>
                    <a:lnTo>
                      <a:pt x="303398" y="394569"/>
                    </a:lnTo>
                    <a:close/>
                  </a:path>
                </a:pathLst>
              </a:custGeom>
              <a:solidFill>
                <a:srgbClr val="096738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1801B8D-DA01-442C-9F3D-CEEFAC4881F4}"/>
                  </a:ext>
                </a:extLst>
              </p:cNvPr>
              <p:cNvSpPr/>
              <p:nvPr/>
            </p:nvSpPr>
            <p:spPr>
              <a:xfrm>
                <a:off x="1699575" y="2961174"/>
                <a:ext cx="571187" cy="557540"/>
              </a:xfrm>
              <a:custGeom>
                <a:avLst/>
                <a:gdLst>
                  <a:gd name="connsiteX0" fmla="*/ 540467 w 571187"/>
                  <a:gd name="connsiteY0" fmla="*/ 72185 h 557540"/>
                  <a:gd name="connsiteX1" fmla="*/ 540494 w 571187"/>
                  <a:gd name="connsiteY1" fmla="*/ 72187 h 557540"/>
                  <a:gd name="connsiteX2" fmla="*/ 464192 w 571187"/>
                  <a:gd name="connsiteY2" fmla="*/ 475913 h 557540"/>
                  <a:gd name="connsiteX3" fmla="*/ 88021 w 571187"/>
                  <a:gd name="connsiteY3" fmla="*/ 498241 h 557540"/>
                  <a:gd name="connsiteX4" fmla="*/ 27497 w 571187"/>
                  <a:gd name="connsiteY4" fmla="*/ 215469 h 557540"/>
                  <a:gd name="connsiteX5" fmla="*/ 267790 w 571187"/>
                  <a:gd name="connsiteY5" fmla="*/ 162970 h 557540"/>
                  <a:gd name="connsiteX6" fmla="*/ 327335 w 571187"/>
                  <a:gd name="connsiteY6" fmla="*/ 59764 h 557540"/>
                  <a:gd name="connsiteX7" fmla="*/ 327368 w 571187"/>
                  <a:gd name="connsiteY7" fmla="*/ 59766 h 557540"/>
                  <a:gd name="connsiteX8" fmla="*/ 490514 w 571187"/>
                  <a:gd name="connsiteY8" fmla="*/ 16032 h 557540"/>
                  <a:gd name="connsiteX9" fmla="*/ 540467 w 571187"/>
                  <a:gd name="connsiteY9" fmla="*/ 72185 h 557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187" h="557540">
                    <a:moveTo>
                      <a:pt x="540467" y="72185"/>
                    </a:moveTo>
                    <a:lnTo>
                      <a:pt x="540494" y="72187"/>
                    </a:lnTo>
                    <a:cubicBezTo>
                      <a:pt x="601715" y="216000"/>
                      <a:pt x="568856" y="381766"/>
                      <a:pt x="464192" y="475913"/>
                    </a:cubicBezTo>
                    <a:cubicBezTo>
                      <a:pt x="347489" y="580890"/>
                      <a:pt x="189234" y="580521"/>
                      <a:pt x="88021" y="498241"/>
                    </a:cubicBezTo>
                    <a:cubicBezTo>
                      <a:pt x="-4162" y="423303"/>
                      <a:pt x="-23236" y="303401"/>
                      <a:pt x="27497" y="215469"/>
                    </a:cubicBezTo>
                    <a:cubicBezTo>
                      <a:pt x="78229" y="127538"/>
                      <a:pt x="167943" y="105284"/>
                      <a:pt x="267790" y="162970"/>
                    </a:cubicBezTo>
                    <a:lnTo>
                      <a:pt x="327335" y="59764"/>
                    </a:lnTo>
                    <a:lnTo>
                      <a:pt x="327368" y="59766"/>
                    </a:lnTo>
                    <a:cubicBezTo>
                      <a:pt x="360353" y="2611"/>
                      <a:pt x="433393" y="-16969"/>
                      <a:pt x="490514" y="16032"/>
                    </a:cubicBezTo>
                    <a:cubicBezTo>
                      <a:pt x="513666" y="29408"/>
                      <a:pt x="530650" y="49369"/>
                      <a:pt x="540467" y="72185"/>
                    </a:cubicBezTo>
                    <a:close/>
                  </a:path>
                </a:pathLst>
              </a:custGeom>
              <a:solidFill>
                <a:srgbClr val="4ED062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5F16CA5C-3146-4BDC-A475-773C6165404B}"/>
                  </a:ext>
                </a:extLst>
              </p:cNvPr>
              <p:cNvSpPr/>
              <p:nvPr/>
            </p:nvSpPr>
            <p:spPr>
              <a:xfrm>
                <a:off x="1699604" y="3020954"/>
                <a:ext cx="406235" cy="430700"/>
              </a:xfrm>
              <a:custGeom>
                <a:avLst/>
                <a:gdLst>
                  <a:gd name="connsiteX0" fmla="*/ 267790 w 406235"/>
                  <a:gd name="connsiteY0" fmla="*/ 103196 h 430700"/>
                  <a:gd name="connsiteX1" fmla="*/ 27497 w 406235"/>
                  <a:gd name="connsiteY1" fmla="*/ 155695 h 430700"/>
                  <a:gd name="connsiteX2" fmla="*/ 78906 w 406235"/>
                  <a:gd name="connsiteY2" fmla="*/ 430700 h 430700"/>
                  <a:gd name="connsiteX3" fmla="*/ 138445 w 406235"/>
                  <a:gd name="connsiteY3" fmla="*/ 327504 h 430700"/>
                  <a:gd name="connsiteX4" fmla="*/ 378739 w 406235"/>
                  <a:gd name="connsiteY4" fmla="*/ 275005 h 430700"/>
                  <a:gd name="connsiteX5" fmla="*/ 327330 w 406235"/>
                  <a:gd name="connsiteY5" fmla="*/ 0 h 430700"/>
                  <a:gd name="connsiteX6" fmla="*/ 267790 w 406235"/>
                  <a:gd name="connsiteY6" fmla="*/ 103196 h 43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235" h="430700">
                    <a:moveTo>
                      <a:pt x="267790" y="103196"/>
                    </a:moveTo>
                    <a:cubicBezTo>
                      <a:pt x="167943" y="45510"/>
                      <a:pt x="78229" y="67764"/>
                      <a:pt x="27497" y="155695"/>
                    </a:cubicBezTo>
                    <a:cubicBezTo>
                      <a:pt x="-21518" y="240648"/>
                      <a:pt x="-5374" y="355443"/>
                      <a:pt x="78906" y="430700"/>
                    </a:cubicBezTo>
                    <a:lnTo>
                      <a:pt x="138445" y="327504"/>
                    </a:lnTo>
                    <a:cubicBezTo>
                      <a:pt x="238293" y="385190"/>
                      <a:pt x="328006" y="362937"/>
                      <a:pt x="378739" y="275005"/>
                    </a:cubicBezTo>
                    <a:cubicBezTo>
                      <a:pt x="427753" y="190052"/>
                      <a:pt x="411610" y="75258"/>
                      <a:pt x="327330" y="0"/>
                    </a:cubicBezTo>
                    <a:lnTo>
                      <a:pt x="267790" y="103196"/>
                    </a:lnTo>
                    <a:close/>
                  </a:path>
                </a:pathLst>
              </a:custGeom>
              <a:solidFill>
                <a:srgbClr val="088142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900333E3-22CF-42B3-ADEF-F56119AD4091}"/>
                  </a:ext>
                </a:extLst>
              </p:cNvPr>
              <p:cNvSpPr/>
              <p:nvPr/>
            </p:nvSpPr>
            <p:spPr>
              <a:xfrm>
                <a:off x="1773304" y="3109853"/>
                <a:ext cx="258860" cy="259035"/>
              </a:xfrm>
              <a:custGeom>
                <a:avLst/>
                <a:gdLst>
                  <a:gd name="connsiteX0" fmla="*/ 241502 w 258860"/>
                  <a:gd name="connsiteY0" fmla="*/ 194266 h 259035"/>
                  <a:gd name="connsiteX1" fmla="*/ 64726 w 258860"/>
                  <a:gd name="connsiteY1" fmla="*/ 241665 h 259035"/>
                  <a:gd name="connsiteX2" fmla="*/ 17359 w 258860"/>
                  <a:gd name="connsiteY2" fmla="*/ 64769 h 259035"/>
                  <a:gd name="connsiteX3" fmla="*/ 194134 w 258860"/>
                  <a:gd name="connsiteY3" fmla="*/ 17371 h 259035"/>
                  <a:gd name="connsiteX4" fmla="*/ 241502 w 258860"/>
                  <a:gd name="connsiteY4" fmla="*/ 194266 h 259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860" h="259035">
                    <a:moveTo>
                      <a:pt x="241502" y="194266"/>
                    </a:moveTo>
                    <a:cubicBezTo>
                      <a:pt x="205767" y="256203"/>
                      <a:pt x="126622" y="277424"/>
                      <a:pt x="64726" y="241665"/>
                    </a:cubicBezTo>
                    <a:cubicBezTo>
                      <a:pt x="2831" y="205905"/>
                      <a:pt x="-18376" y="126707"/>
                      <a:pt x="17359" y="64769"/>
                    </a:cubicBezTo>
                    <a:cubicBezTo>
                      <a:pt x="53095" y="2833"/>
                      <a:pt x="132239" y="-18389"/>
                      <a:pt x="194134" y="17371"/>
                    </a:cubicBezTo>
                    <a:cubicBezTo>
                      <a:pt x="256030" y="53130"/>
                      <a:pt x="277237" y="132329"/>
                      <a:pt x="241502" y="194266"/>
                    </a:cubicBezTo>
                    <a:close/>
                  </a:path>
                </a:pathLst>
              </a:custGeom>
              <a:solidFill>
                <a:srgbClr val="000000">
                  <a:alpha val="24000"/>
                </a:srgbClr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D0A535A-0825-4840-A29D-146F050CB4AC}"/>
                  </a:ext>
                </a:extLst>
              </p:cNvPr>
              <p:cNvSpPr/>
              <p:nvPr/>
            </p:nvSpPr>
            <p:spPr>
              <a:xfrm>
                <a:off x="1773304" y="3122125"/>
                <a:ext cx="258860" cy="259035"/>
              </a:xfrm>
              <a:custGeom>
                <a:avLst/>
                <a:gdLst>
                  <a:gd name="connsiteX0" fmla="*/ 241502 w 258860"/>
                  <a:gd name="connsiteY0" fmla="*/ 194266 h 259035"/>
                  <a:gd name="connsiteX1" fmla="*/ 64726 w 258860"/>
                  <a:gd name="connsiteY1" fmla="*/ 241665 h 259035"/>
                  <a:gd name="connsiteX2" fmla="*/ 17359 w 258860"/>
                  <a:gd name="connsiteY2" fmla="*/ 64770 h 259035"/>
                  <a:gd name="connsiteX3" fmla="*/ 194134 w 258860"/>
                  <a:gd name="connsiteY3" fmla="*/ 17371 h 259035"/>
                  <a:gd name="connsiteX4" fmla="*/ 241502 w 258860"/>
                  <a:gd name="connsiteY4" fmla="*/ 194266 h 259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860" h="259035">
                    <a:moveTo>
                      <a:pt x="241502" y="194266"/>
                    </a:moveTo>
                    <a:cubicBezTo>
                      <a:pt x="205767" y="256203"/>
                      <a:pt x="126622" y="277424"/>
                      <a:pt x="64726" y="241665"/>
                    </a:cubicBezTo>
                    <a:cubicBezTo>
                      <a:pt x="2831" y="205906"/>
                      <a:pt x="-18376" y="126707"/>
                      <a:pt x="17359" y="64770"/>
                    </a:cubicBezTo>
                    <a:cubicBezTo>
                      <a:pt x="53095" y="2832"/>
                      <a:pt x="132239" y="-18388"/>
                      <a:pt x="194134" y="17371"/>
                    </a:cubicBezTo>
                    <a:cubicBezTo>
                      <a:pt x="256030" y="53130"/>
                      <a:pt x="277237" y="132329"/>
                      <a:pt x="241502" y="194266"/>
                    </a:cubicBezTo>
                    <a:close/>
                  </a:path>
                </a:pathLst>
              </a:custGeom>
              <a:solidFill>
                <a:srgbClr val="000000">
                  <a:alpha val="32000"/>
                </a:srgbClr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BA28994-7D65-40F1-8727-9B2758792000}"/>
                  </a:ext>
                </a:extLst>
              </p:cNvPr>
              <p:cNvSpPr/>
              <p:nvPr/>
            </p:nvSpPr>
            <p:spPr>
              <a:xfrm>
                <a:off x="1773304" y="3106785"/>
                <a:ext cx="258860" cy="259035"/>
              </a:xfrm>
              <a:custGeom>
                <a:avLst/>
                <a:gdLst>
                  <a:gd name="connsiteX0" fmla="*/ 241502 w 258860"/>
                  <a:gd name="connsiteY0" fmla="*/ 194266 h 259035"/>
                  <a:gd name="connsiteX1" fmla="*/ 64726 w 258860"/>
                  <a:gd name="connsiteY1" fmla="*/ 241665 h 259035"/>
                  <a:gd name="connsiteX2" fmla="*/ 17359 w 258860"/>
                  <a:gd name="connsiteY2" fmla="*/ 64770 h 259035"/>
                  <a:gd name="connsiteX3" fmla="*/ 194134 w 258860"/>
                  <a:gd name="connsiteY3" fmla="*/ 17371 h 259035"/>
                  <a:gd name="connsiteX4" fmla="*/ 241502 w 258860"/>
                  <a:gd name="connsiteY4" fmla="*/ 194266 h 259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860" h="259035">
                    <a:moveTo>
                      <a:pt x="241502" y="194266"/>
                    </a:moveTo>
                    <a:cubicBezTo>
                      <a:pt x="205766" y="256203"/>
                      <a:pt x="126622" y="277424"/>
                      <a:pt x="64726" y="241665"/>
                    </a:cubicBezTo>
                    <a:cubicBezTo>
                      <a:pt x="2831" y="205906"/>
                      <a:pt x="-18376" y="126707"/>
                      <a:pt x="17359" y="64770"/>
                    </a:cubicBezTo>
                    <a:cubicBezTo>
                      <a:pt x="53095" y="2832"/>
                      <a:pt x="132239" y="-18388"/>
                      <a:pt x="194134" y="17371"/>
                    </a:cubicBezTo>
                    <a:cubicBezTo>
                      <a:pt x="256030" y="53130"/>
                      <a:pt x="277237" y="132329"/>
                      <a:pt x="241502" y="194266"/>
                    </a:cubicBezTo>
                    <a:close/>
                  </a:path>
                </a:pathLst>
              </a:custGeom>
              <a:solidFill>
                <a:srgbClr val="66EB6E"/>
              </a:solidFill>
              <a:ln w="76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225"/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D5C41009-E762-C8FC-7505-44A4D33F313F}"/>
                </a:ext>
              </a:extLst>
            </p:cNvPr>
            <p:cNvGrpSpPr/>
            <p:nvPr/>
          </p:nvGrpSpPr>
          <p:grpSpPr>
            <a:xfrm>
              <a:off x="7547989" y="4063509"/>
              <a:ext cx="1531236" cy="2168790"/>
              <a:chOff x="7058022" y="2956166"/>
              <a:chExt cx="867224" cy="1179914"/>
            </a:xfrm>
          </p:grpSpPr>
          <p:grpSp>
            <p:nvGrpSpPr>
              <p:cNvPr id="85" name="Graphic 148">
                <a:extLst>
                  <a:ext uri="{FF2B5EF4-FFF2-40B4-BE49-F238E27FC236}">
                    <a16:creationId xmlns:a16="http://schemas.microsoft.com/office/drawing/2014/main" id="{69CA4E0B-B596-15AB-57CA-B4392CB486CC}"/>
                  </a:ext>
                </a:extLst>
              </p:cNvPr>
              <p:cNvGrpSpPr/>
              <p:nvPr/>
            </p:nvGrpSpPr>
            <p:grpSpPr>
              <a:xfrm>
                <a:off x="7179742" y="2956166"/>
                <a:ext cx="576170" cy="784230"/>
                <a:chOff x="9459947" y="2751678"/>
                <a:chExt cx="563503" cy="766990"/>
              </a:xfrm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2CD25E8A-7A00-2351-5602-5EA3A8ACB55A}"/>
                    </a:ext>
                  </a:extLst>
                </p:cNvPr>
                <p:cNvSpPr/>
                <p:nvPr/>
              </p:nvSpPr>
              <p:spPr>
                <a:xfrm>
                  <a:off x="9773004" y="2751678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D60A9E4-CAE3-45AB-4770-BD755B10467B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A0B9DB1-1A72-A181-4CFB-E446EE793411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0E4A59C4-FA79-A0E2-0A8D-3236C350623C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34C9BD37-8674-0E68-2976-47E8B9FE42C2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88CDB37-7D85-977B-61C4-C8D64369399F}"/>
                  </a:ext>
                </a:extLst>
              </p:cNvPr>
              <p:cNvSpPr txBox="1"/>
              <p:nvPr/>
            </p:nvSpPr>
            <p:spPr>
              <a:xfrm>
                <a:off x="7058022" y="3787849"/>
                <a:ext cx="867224" cy="348231"/>
              </a:xfrm>
              <a:prstGeom prst="rect">
                <a:avLst/>
              </a:prstGeom>
              <a:solidFill>
                <a:srgbClr val="2C4678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bg1"/>
                    </a:solidFill>
                  </a:rPr>
                  <a:t>Imported</a:t>
                </a:r>
                <a:br>
                  <a:rPr lang="en-US" dirty="0">
                    <a:solidFill>
                      <a:schemeClr val="bg1"/>
                    </a:solidFill>
                  </a:rPr>
                </a:br>
                <a:r>
                  <a:rPr lang="en-US" sz="1400" dirty="0">
                    <a:solidFill>
                      <a:schemeClr val="bg1"/>
                    </a:solidFill>
                  </a:rPr>
                  <a:t>Dataset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Cylinder 91">
                <a:extLst>
                  <a:ext uri="{FF2B5EF4-FFF2-40B4-BE49-F238E27FC236}">
                    <a16:creationId xmlns:a16="http://schemas.microsoft.com/office/drawing/2014/main" id="{8E7DC757-34FD-7B86-65E0-3D010DECC5D3}"/>
                  </a:ext>
                </a:extLst>
              </p:cNvPr>
              <p:cNvSpPr/>
              <p:nvPr/>
            </p:nvSpPr>
            <p:spPr>
              <a:xfrm>
                <a:off x="7435818" y="3436306"/>
                <a:ext cx="342207" cy="281289"/>
              </a:xfrm>
              <a:prstGeom prst="can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F85E0D6-775A-8C69-9149-7A1ABC8FF338}"/>
                </a:ext>
              </a:extLst>
            </p:cNvPr>
            <p:cNvGrpSpPr/>
            <p:nvPr/>
          </p:nvGrpSpPr>
          <p:grpSpPr>
            <a:xfrm>
              <a:off x="7295300" y="1331273"/>
              <a:ext cx="1929601" cy="2113716"/>
              <a:chOff x="8481083" y="1775479"/>
              <a:chExt cx="1442382" cy="1618487"/>
            </a:xfrm>
          </p:grpSpPr>
          <p:grpSp>
            <p:nvGrpSpPr>
              <p:cNvPr id="47" name="Graphic 148">
                <a:extLst>
                  <a:ext uri="{FF2B5EF4-FFF2-40B4-BE49-F238E27FC236}">
                    <a16:creationId xmlns:a16="http://schemas.microsoft.com/office/drawing/2014/main" id="{EFC27EBB-41B0-4F73-A87C-2C9B72F72844}"/>
                  </a:ext>
                </a:extLst>
              </p:cNvPr>
              <p:cNvGrpSpPr/>
              <p:nvPr/>
            </p:nvGrpSpPr>
            <p:grpSpPr>
              <a:xfrm>
                <a:off x="8767343" y="1775479"/>
                <a:ext cx="869866" cy="1142618"/>
                <a:chOff x="9459947" y="2751677"/>
                <a:chExt cx="563506" cy="766991"/>
              </a:xfrm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8" name="Freeform: Shape 47">
                  <a:extLst>
                    <a:ext uri="{FF2B5EF4-FFF2-40B4-BE49-F238E27FC236}">
                      <a16:creationId xmlns:a16="http://schemas.microsoft.com/office/drawing/2014/main" id="{C753F682-2A84-4AD6-8C5F-5C9D6F824CD6}"/>
                    </a:ext>
                  </a:extLst>
                </p:cNvPr>
                <p:cNvSpPr/>
                <p:nvPr/>
              </p:nvSpPr>
              <p:spPr>
                <a:xfrm>
                  <a:off x="9773007" y="2751677"/>
                  <a:ext cx="250446" cy="751338"/>
                </a:xfrm>
                <a:custGeom>
                  <a:avLst/>
                  <a:gdLst>
                    <a:gd name="connsiteX0" fmla="*/ 250446 w 250446"/>
                    <a:gd name="connsiteY0" fmla="*/ 0 h 751338"/>
                    <a:gd name="connsiteX1" fmla="*/ 250446 w 250446"/>
                    <a:gd name="connsiteY1" fmla="*/ 751338 h 751338"/>
                    <a:gd name="connsiteX2" fmla="*/ 0 w 250446"/>
                    <a:gd name="connsiteY2" fmla="*/ 751338 h 751338"/>
                    <a:gd name="connsiteX3" fmla="*/ 0 w 250446"/>
                    <a:gd name="connsiteY3" fmla="*/ 0 h 751338"/>
                    <a:gd name="connsiteX4" fmla="*/ 250446 w 250446"/>
                    <a:gd name="connsiteY4" fmla="*/ 0 h 7513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446" h="751338">
                      <a:moveTo>
                        <a:pt x="250446" y="0"/>
                      </a:moveTo>
                      <a:lnTo>
                        <a:pt x="250446" y="751338"/>
                      </a:lnTo>
                      <a:lnTo>
                        <a:pt x="0" y="751338"/>
                      </a:lnTo>
                      <a:lnTo>
                        <a:pt x="0" y="0"/>
                      </a:lnTo>
                      <a:lnTo>
                        <a:pt x="250446" y="0"/>
                      </a:lnTo>
                      <a:close/>
                    </a:path>
                  </a:pathLst>
                </a:custGeom>
                <a:solidFill>
                  <a:srgbClr val="E6AD10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9" name="Freeform: Shape 48">
                  <a:extLst>
                    <a:ext uri="{FF2B5EF4-FFF2-40B4-BE49-F238E27FC236}">
                      <a16:creationId xmlns:a16="http://schemas.microsoft.com/office/drawing/2014/main" id="{E552E2A2-246D-4D53-8CFD-8031D584AF8E}"/>
                    </a:ext>
                  </a:extLst>
                </p:cNvPr>
                <p:cNvSpPr/>
                <p:nvPr/>
              </p:nvSpPr>
              <p:spPr>
                <a:xfrm>
                  <a:off x="9616476" y="2942643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0A7848B6-CDAC-4F72-8084-CE732CE7C383}"/>
                    </a:ext>
                  </a:extLst>
                </p:cNvPr>
                <p:cNvSpPr/>
                <p:nvPr/>
              </p:nvSpPr>
              <p:spPr>
                <a:xfrm>
                  <a:off x="9616476" y="2955165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000000">
                    <a:alpha val="18000"/>
                  </a:srgbClr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511C8CC2-AE21-4FC4-9779-2DC358E589B1}"/>
                    </a:ext>
                  </a:extLst>
                </p:cNvPr>
                <p:cNvSpPr/>
                <p:nvPr/>
              </p:nvSpPr>
              <p:spPr>
                <a:xfrm>
                  <a:off x="9616476" y="2939512"/>
                  <a:ext cx="250446" cy="563503"/>
                </a:xfrm>
                <a:custGeom>
                  <a:avLst/>
                  <a:gdLst>
                    <a:gd name="connsiteX0" fmla="*/ 250446 w 250446"/>
                    <a:gd name="connsiteY0" fmla="*/ 31306 h 563503"/>
                    <a:gd name="connsiteX1" fmla="*/ 250446 w 250446"/>
                    <a:gd name="connsiteY1" fmla="*/ 563504 h 563503"/>
                    <a:gd name="connsiteX2" fmla="*/ 0 w 250446"/>
                    <a:gd name="connsiteY2" fmla="*/ 563504 h 563503"/>
                    <a:gd name="connsiteX3" fmla="*/ 0 w 250446"/>
                    <a:gd name="connsiteY3" fmla="*/ 0 h 563503"/>
                    <a:gd name="connsiteX4" fmla="*/ 219140 w 250446"/>
                    <a:gd name="connsiteY4" fmla="*/ 0 h 563503"/>
                    <a:gd name="connsiteX5" fmla="*/ 250446 w 250446"/>
                    <a:gd name="connsiteY5" fmla="*/ 31306 h 5635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563503">
                      <a:moveTo>
                        <a:pt x="250446" y="31306"/>
                      </a:moveTo>
                      <a:lnTo>
                        <a:pt x="250446" y="563504"/>
                      </a:lnTo>
                      <a:lnTo>
                        <a:pt x="0" y="563504"/>
                      </a:lnTo>
                      <a:lnTo>
                        <a:pt x="0" y="0"/>
                      </a:lnTo>
                      <a:lnTo>
                        <a:pt x="219140" y="0"/>
                      </a:lnTo>
                      <a:cubicBezTo>
                        <a:pt x="236430" y="0"/>
                        <a:pt x="250446" y="14016"/>
                        <a:pt x="250446" y="31306"/>
                      </a:cubicBezTo>
                      <a:close/>
                    </a:path>
                  </a:pathLst>
                </a:custGeom>
                <a:solidFill>
                  <a:srgbClr val="F6D751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DB21BB6C-38F3-498D-85C2-E1F0337DA7E9}"/>
                    </a:ext>
                  </a:extLst>
                </p:cNvPr>
                <p:cNvSpPr/>
                <p:nvPr/>
              </p:nvSpPr>
              <p:spPr>
                <a:xfrm>
                  <a:off x="9459947" y="3127347"/>
                  <a:ext cx="250446" cy="375669"/>
                </a:xfrm>
                <a:custGeom>
                  <a:avLst/>
                  <a:gdLst>
                    <a:gd name="connsiteX0" fmla="*/ 0 w 250446"/>
                    <a:gd name="connsiteY0" fmla="*/ 0 h 375669"/>
                    <a:gd name="connsiteX1" fmla="*/ 0 w 250446"/>
                    <a:gd name="connsiteY1" fmla="*/ 375669 h 375669"/>
                    <a:gd name="connsiteX2" fmla="*/ 250446 w 250446"/>
                    <a:gd name="connsiteY2" fmla="*/ 375669 h 375669"/>
                    <a:gd name="connsiteX3" fmla="*/ 250446 w 250446"/>
                    <a:gd name="connsiteY3" fmla="*/ 31306 h 375669"/>
                    <a:gd name="connsiteX4" fmla="*/ 219140 w 250446"/>
                    <a:gd name="connsiteY4" fmla="*/ 0 h 375669"/>
                    <a:gd name="connsiteX5" fmla="*/ 0 w 250446"/>
                    <a:gd name="connsiteY5" fmla="*/ 0 h 3756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0446" h="375669">
                      <a:moveTo>
                        <a:pt x="0" y="0"/>
                      </a:moveTo>
                      <a:lnTo>
                        <a:pt x="0" y="375669"/>
                      </a:lnTo>
                      <a:lnTo>
                        <a:pt x="250446" y="375669"/>
                      </a:lnTo>
                      <a:lnTo>
                        <a:pt x="250446" y="31306"/>
                      </a:lnTo>
                      <a:cubicBezTo>
                        <a:pt x="250446" y="14016"/>
                        <a:pt x="236430" y="0"/>
                        <a:pt x="2191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9E589"/>
                </a:solidFill>
                <a:ln w="773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225"/>
                  <a:endParaRPr lang="en-US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1D2A73A-01A2-E1DE-4D44-68AED2533333}"/>
                  </a:ext>
                </a:extLst>
              </p:cNvPr>
              <p:cNvSpPr txBox="1"/>
              <p:nvPr/>
            </p:nvSpPr>
            <p:spPr>
              <a:xfrm>
                <a:off x="8481083" y="2903852"/>
                <a:ext cx="1442382" cy="490114"/>
              </a:xfrm>
              <a:prstGeom prst="rect">
                <a:avLst/>
              </a:prstGeom>
              <a:solidFill>
                <a:srgbClr val="2C4678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Model and User-Facing Report</a:t>
                </a:r>
              </a:p>
            </p:txBody>
          </p:sp>
          <p:pic>
            <p:nvPicPr>
              <p:cNvPr id="94" name="Picture 93" descr="Chart, bar chart">
                <a:extLst>
                  <a:ext uri="{FF2B5EF4-FFF2-40B4-BE49-F238E27FC236}">
                    <a16:creationId xmlns:a16="http://schemas.microsoft.com/office/drawing/2014/main" id="{9A0D47A3-B2EA-22F1-30E4-69B64FD133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837473B0-CC2E-450A-ABE3-18F120FF3D39}">
                    <a1611:picAttrSrcUrl xmlns:a1611="http://schemas.microsoft.com/office/drawing/2016/11/main" r:id="rId2"/>
                  </a:ext>
                </a:extLst>
              </a:blip>
              <a:srcRect l="17057" t="35039" r="62668" b="7585"/>
              <a:stretch/>
            </p:blipFill>
            <p:spPr>
              <a:xfrm>
                <a:off x="9137875" y="2461016"/>
                <a:ext cx="496880" cy="434794"/>
              </a:xfrm>
              <a:prstGeom prst="rect">
                <a:avLst/>
              </a:prstGeom>
            </p:spPr>
          </p:pic>
        </p:grp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53A783B-C6C4-0B38-7089-6AC69A348611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 flipV="1">
              <a:off x="8328089" y="3310820"/>
              <a:ext cx="0" cy="752689"/>
            </a:xfrm>
            <a:prstGeom prst="straightConnector1">
              <a:avLst/>
            </a:prstGeom>
            <a:ln w="69850"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993647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95825" y="265214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806951" y="5135490"/>
            <a:ext cx="5976509" cy="98488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0627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308185" y="1106511"/>
            <a:ext cx="6114480" cy="830997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Add the hint "[</a:t>
            </a:r>
            <a:r>
              <a:rPr lang="en-US" dirty="0" err="1">
                <a:solidFill>
                  <a:schemeClr val="accent4"/>
                </a:solidFill>
              </a:rPr>
              <a:t>CreateNavigationProperties</a:t>
            </a:r>
            <a:r>
              <a:rPr lang="en-US" dirty="0">
                <a:solidFill>
                  <a:schemeClr val="accent4"/>
                </a:solidFill>
              </a:rPr>
              <a:t>=false]" to ignore the table's relationship metadata from Dataverse.</a:t>
            </a:r>
          </a:p>
          <a:p>
            <a:r>
              <a:rPr lang="en-US" dirty="0">
                <a:solidFill>
                  <a:schemeClr val="accent4"/>
                </a:solidFill>
              </a:rPr>
              <a:t>This can dramatically speed up report load times in the editor.</a:t>
            </a: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76265" y="3478391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D65D22-0D6C-8417-1BAE-F218E4F0494D}"/>
              </a:ext>
            </a:extLst>
          </p:cNvPr>
          <p:cNvSpPr txBox="1"/>
          <p:nvPr/>
        </p:nvSpPr>
        <p:spPr>
          <a:xfrm flipH="1">
            <a:off x="5308185" y="3969117"/>
            <a:ext cx="671519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 against Dataverse,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 to allow Power Query to off-load more of the processing and filtering work to Dataverse and improve refresh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D8E9DF-2257-458C-B91A-AE8693130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8185" y="1996520"/>
            <a:ext cx="6529669" cy="1313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10EFA-6A4E-7B84-E638-3B25C9E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185" y="4847559"/>
            <a:ext cx="6193318" cy="161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943052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366255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97910" y="4981123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251215" y="6319837"/>
            <a:ext cx="649223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br>
              <a:rPr lang="en-US" dirty="0">
                <a:solidFill>
                  <a:schemeClr val="accent4"/>
                </a:solidFill>
              </a:rPr>
            </a:br>
            <a:br>
              <a:rPr lang="en-US" dirty="0">
                <a:solidFill>
                  <a:schemeClr val="accent4"/>
                </a:solidFill>
              </a:rPr>
            </a:b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528674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36" y="2979873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 descr="No alt text provided for this image">
            <a:extLst>
              <a:ext uri="{FF2B5EF4-FFF2-40B4-BE49-F238E27FC236}">
                <a16:creationId xmlns:a16="http://schemas.microsoft.com/office/drawing/2014/main" id="{5FF07DA0-891A-328D-1672-DB6DEC6C2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37" y="614687"/>
            <a:ext cx="4050417" cy="140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A0E76F-8375-61B1-EF3C-F1C47A9161CA}"/>
              </a:ext>
            </a:extLst>
          </p:cNvPr>
          <p:cNvSpPr txBox="1"/>
          <p:nvPr/>
        </p:nvSpPr>
        <p:spPr>
          <a:xfrm flipH="1">
            <a:off x="5808656" y="2150082"/>
            <a:ext cx="60736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</a:rPr>
              <a:t>If you’re using a native query, add the ‘</a:t>
            </a:r>
            <a:r>
              <a:rPr lang="en-US" dirty="0" err="1">
                <a:solidFill>
                  <a:schemeClr val="accent4"/>
                </a:solidFill>
              </a:rPr>
              <a:t>EnableFolding</a:t>
            </a:r>
            <a:r>
              <a:rPr lang="en-US" dirty="0">
                <a:solidFill>
                  <a:schemeClr val="accent4"/>
                </a:solidFill>
              </a:rPr>
              <a:t>=true’ hint.</a:t>
            </a:r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26208C-68B0-8FDB-4ABC-29B376FFEE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2D6294B-4548-08F3-D53F-833F7A6A231A}"/>
              </a:ext>
            </a:extLst>
          </p:cNvPr>
          <p:cNvSpPr txBox="1">
            <a:spLocks/>
          </p:cNvSpPr>
          <p:nvPr/>
        </p:nvSpPr>
        <p:spPr>
          <a:xfrm>
            <a:off x="702277" y="1747837"/>
            <a:ext cx="4411662" cy="4572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1" kern="1200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Take advantage of the hints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8540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3719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79945" y="2111244"/>
            <a:ext cx="2609935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79945" y="4109456"/>
            <a:ext cx="2638413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167507" y="2711956"/>
            <a:ext cx="2918882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558209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947257" y="3104499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4741710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11336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94363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>
            <a:off x="1903171" y="3604438"/>
            <a:ext cx="2638413" cy="1041326"/>
          </a:xfrm>
          <a:prstGeom prst="bentConnector3">
            <a:avLst>
              <a:gd name="adj1" fmla="val -309"/>
            </a:avLst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4994008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60633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70363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8137081" y="2772475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41551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74966" y="2111243"/>
            <a:ext cx="2638412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79944" y="4109456"/>
            <a:ext cx="2633433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7161992" y="2711956"/>
            <a:ext cx="2924396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340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918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the metadata views to access the “Choice” Labels from Dataverse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The auto-created table views only return the numeric value associated with ‘Choice’ fields, State Code or Status Reason.</a:t>
            </a:r>
          </a:p>
          <a:p>
            <a:r>
              <a:rPr lang="en-US" sz="2000" dirty="0"/>
              <a:t>In a view, join the base table to the appropriate Metadata table to retrieve the needed label.</a:t>
            </a:r>
          </a:p>
          <a:p>
            <a:r>
              <a:rPr lang="en-US" sz="2000" b="0" i="0" dirty="0">
                <a:effectLst/>
              </a:rPr>
              <a:t>Documentation is here: </a:t>
            </a:r>
            <a:r>
              <a:rPr lang="en-US" sz="2400" dirty="0">
                <a:hlinkClick r:id="rId2"/>
              </a:rPr>
              <a:t>Access Dataverse choice labels directly from Azure Synapse Link for Dataverse - Power Apps</a:t>
            </a:r>
            <a:endParaRPr lang="en-US" sz="18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00A50850-31A7-5644-6C85-F8C307BCF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7" y="759147"/>
            <a:ext cx="7349511" cy="533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metadata views to resolve the choice labels and make it easier for your builders.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https://github.com/mscottsewell/PowerBI-Dataverse</a:t>
            </a:r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 </a:t>
            </a:r>
            <a:endParaRPr lang="en-US" sz="4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27563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c+28bNxL+VwQBRe8Atxi+yfyWx/WB5oWkDxyK/DAkZ+1tZK1utUrqC/K/33AlJbElWcraTtzmjACWuNzhcDjzzTcknTfjXM9nEzx7jKc0vjO+1zQvT7F9OdLjo/H0fJtKWmjrvdbeQbZAUZVezayrm+l8fOfNuMP2mLpf6/kCJ0UgN/4+DhrBSHAxEiEET4Hi+MXRGCeTp3hc+lQ4mdPReEbtvJnipP4vLUXwo65d0NujMf05mzQtloGed9hRGewVd+fvrKD4VrEemLr6FT2n1C1bn9GsabvV92ilqARrAVa7SBCE8vzOfPm0V35/f+5U1ZOOxy0f48pmb8bf9Y3l08piq4ajcXc2K9/vs8rHTVsnnIz7ybQ0X+r+Zny/mSxO+0//Otf+vFm0iZ5R1T+adnV3xpKezIqSi2nd1Wy5t2yap23DhusfFtMslq0nzev7LfGweXxH8PelRnpDR/1eybv5FU4Tv3C0mmXp/OvayJJltM0pL+ib8cpXGu65RbGz0X2c0DRjMcDPvWx4y+v92wm11L9/v5nmulvN8+40l18PqeqW5jidYVvP18ZZf/upLv1Yi/cdD7Db8kuv6wVbPaMJFn8ZPWqm3Un/9Fl9fNKLfljz7Hmpyvxxsijvf2Mfcp9zvR433ebol6sPn0v96WIy6fXvf168vS4n/GCt9yu43SfFhk+KTx84PIn5iMPnmC7RVG1oqm5CU9YrL1K3oeSqfbQa6ewSTeWGpvJmbXo2evJ6WnDxgs596xZFuSGelSF6PDinqfE6mOTRi8BZRiapDHwGM2+z7gVNK1v5bBGEA0M6JtR9TrlNDlEi/VWfSxlzO6ynq9zlE0KOyRjIAVE4F2TaSG/b12fXDK+UM0pMHpIsfrxgtPmqy5Ww9F3a5HF7wCxSf9+Ko18/mdH069L1xbXi6Ecl8ze3CB3hA3U+IBDndXlEOF+0dC3KPKNXNF3QqCzEFm3Kkszr6fFkRSF7oth/WjrXuFpMp1TM1cQ/qATVnTf8StNmau+d9d70oG7XHFIcbaT3G7Jq8b0lgeUuf3zASt8F98GOPmT4Fz21cVZiBsYDECFqlSCZfCAqSJ9EBdbGygUuD4QP2rxHijUZeFCo+7XRy9E/Vgs/ejL950HwcY+610RbDHhFBOnnVdoeNq/Zj5rFktOW5ucz3CK3PLmb8+aDx83r4pEs6u4pi2E+943lmdWn9AvPne1UHl34+stsdu2DissHvSESeX5Fdxl5Fxx+Evw593C0VvcbprmPRl+N7p/g9Dag5FYtL1XrZljhQQu7ftRMR/8m7ru9YjgA219jYWU4mfAytN1FjL85eL3iPJfgW8UUHCNwiEBRJxtchDLepTOOq62Zx/iqPsauac9Pusj1NiQKStgQDWhpQBq7V+6M08IlMsnIELRAoOSIpGOhfq/M+QnOaFNWikgRPU/eJKGUjeDyUFmctiogm6XSxlM2SikzVJYkpS1KaTWiChTJg96dDD9lcH/XMEHBeTf6ahjQXCOLuDfB6cshofpyVh/IweRFDnZjpiyBeDTOlutPaRVECEJgAqnxdqz7mvr+OB09rWc04Wrub+QARYZVojJWyxiDK9W/U2E/FtSnhcNuyDIpV5aAwxYCeaM0WLhd6/hbs62C+SuvnwyokweZAZzI4AMnm+E2/wTT/PTF6+j7BifXZnDnQlAouWJzRgSnAwU9NGBIBOFzDqC81D6oKPR+ooA9St9bdB0bZUNk5Q2CtuCTCUgOFKs7OJ5VqEyEykAKYCBabwZPVWbtKIfAbgoSkXQCvOJUt55y/T3g5nPmsM+/Wf25tHmEU/bdy/X53KD1iTW5KvG9CV2GQHnx+ucdppeUl15zvzmNzdai9XOQ4vOAcbM7k/u9f1kda1n5WDlryQnNxaeEsJ9Z3IIjmJtBj489u/qiI/UvmP/2IsisftV0P2Oc0EXA2Bqqz5rXH3FSNsjrr9+FixFWl5PKm6dNLjM/qXPuT34K58pV4BrROOIiXaayc3bJKea1R+HP1LZ1x6I2l3n96FMBwt2Uysb91kNEGjXtiNte1ezdtycCvoxwvMX5eyAoHOj1q+MhnM7Xd/aWg7XNZHktsB+edZuwtpPls/8sqD3j8frnH4zz7XvB/EI9Z4UnOJuXxSn3A7mJIaGo9xOd3eSUythP6+l0PXDx1nM6r8Pw282426H4eXncqW2W18rWU1pfSCg3uFY7lJhlMMqnVDbKTAjZeroS7P1QU4ttOjl7WNZi02rvng+Cow/eZjxqibrR+6b+0HQ56nWB1d3j45aOcX3mu2Mqt3Gq3y2mK3xQtwYZ/04w3Z/0PMLZ5u5N1sJZnROG5LMGLQX29xIvFdfRn11s/txy5CaMT5JcpmSENA5ccF8mL7lElWUIPLk02vev6KROdP6AcnxK7XHvdhk77C08W45alHhHJN/08yq/t13zesBv5OZ1f9VrfTC0NYm+uy92Y2m0d6ioKKA3ZFKQxibj5P6z4V3nmkZD5NQhDYFRiukz7pe109VL7rHoXTIgJBhK0Ye9rn7tO/5no3cF5938x2LenXLy3FmTXuhynS53TNOlL2143fs7T4fdfqp23X7aNo1D7j7d0M306lAzX3Y9HR68i7OeZu2I3OmCDV0nRo622xPBS4lHBwX78365by7Ur8VPl0CQjYjOCVQeZMrowcD+cPv/NtiXkFA+Ym2WvqRMdKaSydgIICmCtnF4IqhAEMpczn6FlwkzGrdX2uVHagZdkC7oQKCyABAh7ydlO078dAXSqhAh5cgRlHSw+7PevsNNoUlWOlFSJaUCZ+UrivRoyBpjhNcBc+YvB9wB25HnSTMLFajBG7Q2WbA4+F6VFC46z/rkUG73xmhhsKykCaskweXoQpCWkt1/JrxDVqzQSlPuGhubY0o2ycH3vUzOkIIuf3VilAX+of3LuUOWllBpsBnY3yQahZT2e+4OWQz0SlivVKbsdFDCDPcJqazgSbJCOZciRUHaH/K7ZPE6YtIc55hCFJGJ32C9QmRiG0CFbMo9uwxWDPYvH1zFrpV1AjCMRy6CGiyLbcRcGRwEZH/g2MyDZSkGMotGasg+cDxKmwf7aorGVsExA9AxJAgq2cH3L533gSphFJsdIcvM3GKoLBFzxbMjza7FrsHu5fff0dghCyNbvrJFp0SAAZIaHI9Oy/KnCeyvPisF0dnhsiotQESdkyInhFQleQ7GHEZBGTVp6YUygjPIcF+1kV/mEpGRmlEQtCI5GFcN80xnCUQBHkD+R4Pxi7WKzDJs9howJa0RBvuEFtIZitlwqZkF/0o4OIaIggLlLGguq8FzdA/HVcvFeWUEuVJUiywl+9hg/6IgvXQOQHtIAh3g/rtJu+JRJad9Sj6gdMCqhQO2tXZhjoPKGy0FR6QMFNDYwb7KnBNCBchAz5FordBIgzGaBFlyZD1yZDJYp+H3x2WKiYM6eoii3Aszmgb7hApEIodsZQwasfj+/ut0O+MRtUEwRmcpshJahTRUVnYoCKwpkc3FZAxCD/YvEryI1jPdAaE0o2vCwT5RmBJDAzKXVkyojQxisE8QoROVdBiU5FxL6grxyBnNBOuDIp0jcRoKeXh+lFQxLtvIXNNHCQloMBZaVMInopQyM1YuRUANlhU8aGBtJKqso7cpD9fLxRS1JOe0ZSYndNZuMOZQMRPTAM9xlBmAJFOwwbHNZJDtLjxXlMoldlY32O9dpMoKZVEI5l6es2QaHI8cjNoxy2QaIUzxCiMG57TgmAEwsSQCSlgK8eF527hsuQxyxGQpYIpKyv0F/S57OcdgmGT2XgqMwNRicDyiy56VEZ6dw2gbQwjDeXQVJSaTNZuMa48glRrsX0zgNMOfjCoz2CsO7QN2GHbOEVPOVQkiaUFx5h5eIxtXaU2M9ToIy2CWjKyGyXq78X8JfN82i1m/bUXSZWYX7MpaOIfGKddXJPX8h+WFneV/8lN8gVk9MeMiDaUiYpxf4sOFnrw4J/Ukt8u/1hXeBp2qJCgmHkYHbbeK74MAyqGbBUPKhCAScZW6XRVDPjFtlppxIXO36NMFVZan9B9qIlMCrujBG44yG4CHitulWxfYUcF6HiFwFmIcVNt17tXetuHYLLr5DBM9xSlt2Xjs71dkyqvPuzYf+2HG6/Wryy2VA19Y7cj/D8ALy4AlSgAA&quot;"/>
    <we:property name="creatorTenantId" value="&quot;72f988bf-86f1-41af-91ab-2d7cd011db47&quot;"/>
    <we:property name="datasetId" value="&quot;3fd83cda-cd2b-4aa3-a95e-369dccc96ab4&quot;"/>
    <we:property name="embedUrl" value="&quot;/reportEmbed?reportId=e2886d9d-5f63-49fa-9dc7-f264d9c082cd&amp;groupId=ab9cd3aa-de85-4b21-8ed4-deb7c00b43c4&amp;w=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c+28bNxL+VwQBRe8Atxi+yf7mJH0hTyR94FAUhyE5a28ja3WrVVJfkP/9his5iS3JUtdW4rZnGLB2lzscDme++Yak/Gac6/lsgudP8IzGX43vNc3LM2xfjvT4aDxd3Xv69OHj4+cP//3k+PHXfLuZdXUznY+/ejPusD2h7qd6vsBJkcA3f/n1aIyTyTM8KVcVTuZ0NJ5RO2+mOKn/S8vG/KhrF/T2aEy/zyZNi0Xkiw47KmJfcXO+5r7Fl4p7xNTVr+gFpW559znNmrZbXUcrRSUkOLDaRYIglOd35sunvZq723Ojqp503G/5GFfmeDP+pr9ZPq2MsbpxNO7OZ+X6Pqt80rR1wsm4H0xL86Xub8b3m8nirP/09aX7L5pFm+g5Vf2jaVd35yzp6awouZjWXc2We8umedY2bLj+YTHNYnn3tHl9vyXuNo+/Eny91Eiv6ajfK3mcX+E08QtHq1GWxj9dGFmyjLY546l7M165QcMtNyh2PrqPE5pmLAb4oZcNb3m+fz6llvr37zfTXHercR5Pc/nziKpuaY6zGbb1/MI4F1cP69KOtXjfcA+7LS96Xa/Y6jlNsPjL6HEz7U77p8/rk9Ne9KOaR89TVcaPk0V5/wv7iNtcavWk6dZ7v159+FTqTxeTSa9///Pr29tywg/mereCm31SrPmk+PiBw4OYjzh8TugaTdWapuoQmrJeeZG6NSVX90erns6v0VSuaSoPa9Pz0dPX04KLV3Tu725QlG/E89JFjweXNDVeB5M8ehEcZJmkMvAJzLzJulc0rWzls0UQDgzpmFD3OeUuOUSJ9Fd9LmXM7bCernKXTwg5JmMgB0ThXJBpLb1tnp9tI7xRzigxuU+y+P6K0earJjfC0ndpk/vtAbNI/WUjjn7+dEbTz0vTX28VR/9QMn9zh9ARPlDnAwJxWZfHhPNFS7eizHN6RdMFjcpEbNCmTMm8np5MVhSyJ4r9p6VzjavFdErFXE38jUpQffWGX2naTO29896bHtTtBYcUR2vp/UBWLb63JLDc5LcPWOm74N7b0Yd0/2tPbZyVmIHxAESIWiVIJu+JCtInUYG1sXJBeyd80OY9UlyQgQeFut8avRz9YzXxo6fTf+4FH/eoe020wYA3RJB+XOXeo+Y1+1GzWHLacvvFDDfILU+Oc15/8KR5XTySRR2fsRjmc19YHll9Rj/y2NlO5dGVyx9ns1vvVFzf6YFI5OUZ3WbkbXD4UfDn0sPRhbpfMM19PPpsdP8Up3cBJTdqea1ah2GFe03sxaNmOvoXcdvNFcMe2P4aCyvDyYSnoe2uYvzh4PWG41yCbxVTcIzAIQJFnWxwEUp/1444rlZinuCr+gS7pr086CLX25AoKGFDNKClAWnsTrkzTgvXyCQjQ9ACgZIjko6F+p0y56c4o3VZKSJF9Dx4k4RSNoLLQ2Vx2qqAbJZKG0/ZKKXMUFmSlLYopdWIKlAkD3p7MvyYwf1NwwQF593os2FAc4ss4t4Epy+HhOrLWb0nB5NXOdjBTFkC8WicLdef0iqIEITABFLj3Zj3C+r7/XT0rJ7RhKu5v5ADFBlWicpYLWMMrlT/ToXdWFCfFQ67JsukXFkCDlsI5I3SYOFuzePPzaYK5s88fzKgTh5kBnAigw+cbIbb/CMM8+MXr6NvG5zcmsGdC0Gh5IrNGRGcDhT00IAhEYTPOYDyUvugotC7iQL2KH1v0XVslDWRlTcI2oJPJiA5UKzu4HhWoTIRKgMpgIFovRk8VJm1oxwCuylIRNIJ8IZDDRrBSHAxEiEET0wZdtXOZVX+EKtp71ZjP9mS2mOcsuHb/dbUvu64ahrda5nLzg+wtrZtbfq9jpdjUX6qJa3B+eBTkoxPv5twl1D8I2ty00rgELoMyW3Fy150mF5SXvrM/eYsNhur+E9RJVwO0MMu1e6BVocLrDJRq6MeRcJZk8vsnNY594vt/FTLysfKWUtOaBmChLCb4d2BrbDDQNYf3UP8WwPEnzDN7QSuWf2q6X7AOKGrOLURIZ43r/8AvRrk9bfvwsvlyZCrwPW4cQRSy1RWKa/ZMb71SPuB2rbuWNT6VF48+lhBf5xS2STZuGFLo6Yd8b1XNXvw3fHyv0fI3WFqMDDw9/T6Va2E0yKtd8NlZ20z6T8tu2fdJqztZPnsPwtqz7m//vkH/Xz5XjC/UM9Z4QnO5mVyyllMvsVcoKj3kM4POaTS97N6Or3ouHjrJZ0vwvDL9bjbovhledyIK87+wNzFkC4K1VKXr1aDMctglE+pLEqaELL1dCPY+67m+rdNp+ePylysW+3d80Fw9MHbjEctUTd6f6vfoF72eltgdXxy0tIJXqwlbBnKXRzqN4vpCh/UnUHGvxJM97tqj3G2vlKWtXBW54Qh+axBS4H9GdBrxXX0exeb3zdsbwrjkySXKRkhjQMX3N+Tl1yjyjIEnl4b7btndFInurwZPD6j9qR3u4wd9haeLXstSryrIN/04yp/Ny3/PeA3cvO6P1Z3sQm3MYm+W0c8WBrtHSoqCugNmRSksck4uXsfftsestEQOXVIQ2CUYvqMu2VtdfWSeyx6lwwICYZS9GGnq9/67sr56F1ReZx/W8y7M06eW+vOK01u0+VOaLr0pTWve794vt8yerVtGX3TMPZZUz/QtwCqfc183VcB4MG7OOtp1pbInS7Y0HVi5Gi7HRG8lHi0V7C/6Kf7cKF+K366BIJsRHROoPIgU0YPBnaH2/+Xuv4OCeUPzM3Sl5SJzlQyGRsBJEXQNg5PBBUIQpnLPrvwMmFG43ZKu3770qAL0gUdCFQWACLk3aRsy+6qrkBaFSKkHDmCkg52d9bbtZEsNMlKJ0qqpFTgrHxDkR4NWWOM8Dpgznyxx3m7LXmeNLNQgRq8QWuTBYuDz7BJ4aLzrE8O5SR1jBYGy0qasEoSXI4uBGkp2d3771tkxQqtNOVct7E5pmSTHHy2zuQMKejyDR+jLPAP7Z7OLbK0hEqDzcD+JtEopLTbc7fIYqBXwnqlMmWngxJmuE9IZQUPkhXKuRQpCtLukN8mi+cRk+Y4xxSiiEz8BusVIhPbACpkU840ZrBisH/54Cp2rawTgGE8chHUYFlsI+bK4CAg+wPHZh4sSzGQWTRSQ/aB41HaPNhXUzS2Co4ZgI4hQVDJDj7r6rwPVAmj2OwIWWbmFkNliZgrHh1pdi12DXYvv/s8zBZZGNnylS06JQIMkNTgeHRalq+BsL/6rBREZ4fLqrQAEXVOipwQUpXkORhzGAVl1KSlF8oIziDDfdVGfplLREZqRkHQiuRgXDXMM50lEAV4APmXBuMXaxWZZdjsNWBKWiMM9gktpDMUs+FSMwv+k3BwDBEFBcpZ0FxWg+foHo6rlovzyghypagWWUr2scH+RUF66RyA9pAEOsDd58C2xaNKTvuUfEDpgFULeyxrbcMcB5U3WgqOSBkooLGDfZU5J4QKkIGeI9FaoZEGYzQJsuTIeuTIZLBOw8/qyxQTB3X0EEU5g2c0DfYJFYhEDtnKGDRi8f3dRxe3xiNqg2CMzlJkJbQKaais7FAQWFMim4vJGIQe7F8keBKtZ7oDQmlG14SDfaIwJYYGZC6tmFAbGcRgnyBCJyrpMCjJuZbUDeKRM5oJ1gdFOkfiNBTy8PwoqWJctpG5po8SEtBgLLSohE9EKWVmrFyKgBosK3jQwNpIVFlHb1MerpeLKWpJzmnLTE7orN1gzKFiJqYBnuMoMwBJpmCDY5vJINtdeK4olUvsrG6w37tIlRXKohDMvTxnyTQ4HjkYtWOWyTRCmOIVRgzOacExA2BiSQSUsBTiw/O2cdlyGeSIyVLAFJWUuwv6bfZyjsEwyey9FBiBqcXgeESXPSsjPDuH0TaGEIbz6CpKTCZrNhnXHkEqNdi/mMBphj8ZVWawVxzae6wwbB0jppyrEkTSguLMPbxGNq7SmhjrdRCWwSwZWQ2T9Xbt/zZ82zaLWb9sRdJlZhfsylo4h8Yp11ck9fy75Um95T9UKr7ArJ6YcZGGUhExzi/x4UpLnpzTepLb5TejhbdBpyoJiom70UHbjeL7IICy6WbBkDIhiERcpW5WxZBPTJulZlzI3Cz6dEWV5S79h5rIlIArevCGo8wG4K7iZunWBXZUsJ57CJyFGAfVZp17tTctODaLbj7DRM9wShsWHvvzFZny6vO2xce+m/HF/NXllMqeL6xW5P8HIehq/WxLAAA=&quot;"/>
    <we:property name="isFiltersActionButtonVisible" value="false"/>
    <we:property name="lastRefreshTime" value="&quot;6/21/22, 11:56 AM&quot;"/>
    <we:property name="pageDisplayName" value="&quot;Overview&quot;"/>
    <we:property name="reportEmbeddedTime" value="&quot;2022-05-24T09:45:51.636Z&quot;"/>
    <we:property name="reportName" value="&quot;Contoso - Dynamics 365 Sales&quot;"/>
    <we:property name="reportState" value="&quot;CONNECTED&quot;"/>
    <we:property name="reportUrl" value="&quot;/groups/ab9cd3aa-de85-4b21-8ed4-deb7c00b43c4/reports/e2886d9d-5f63-49fa-9dc7-f264d9c082cd&quot;"/>
    <we:property name="sensitivityLabel" value="&quot;General&quot;"/>
    <we:property name="sensitivityLabelTooltip" value="&quot;Business data which is NOT meant for public consumption. This can be shared with internal employees, business guests and external partners as needed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2983</Words>
  <Application>Microsoft Office PowerPoint</Application>
  <PresentationFormat>Widescreen</PresentationFormat>
  <Paragraphs>449</Paragraphs>
  <Slides>55</Slides>
  <Notes>11</Notes>
  <HiddenSlides>4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Dataverse + Power BI Create real-time and contextualized analytics and reports in your apps</vt:lpstr>
      <vt:lpstr>PowerPoint Presentation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PowerPoint Presentation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Use the metadata views to access the “Choice” Labels from Dataverse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2022-08-08T22:38:25Z</dcterms:modified>
</cp:coreProperties>
</file>